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320" r:id="rId3"/>
    <p:sldId id="317" r:id="rId4"/>
    <p:sldId id="304" r:id="rId5"/>
    <p:sldId id="308" r:id="rId6"/>
    <p:sldId id="310" r:id="rId7"/>
    <p:sldId id="298" r:id="rId8"/>
    <p:sldId id="299" r:id="rId9"/>
    <p:sldId id="311" r:id="rId10"/>
    <p:sldId id="275" r:id="rId11"/>
    <p:sldId id="318" r:id="rId12"/>
    <p:sldId id="295" r:id="rId13"/>
    <p:sldId id="313" r:id="rId14"/>
    <p:sldId id="302" r:id="rId15"/>
    <p:sldId id="314" r:id="rId16"/>
    <p:sldId id="319" r:id="rId17"/>
    <p:sldId id="312" r:id="rId18"/>
    <p:sldId id="309" r:id="rId19"/>
    <p:sldId id="321" r:id="rId20"/>
    <p:sldId id="292" r:id="rId21"/>
    <p:sldId id="290" r:id="rId22"/>
    <p:sldId id="300" r:id="rId23"/>
    <p:sldId id="301" r:id="rId24"/>
    <p:sldId id="296" r:id="rId25"/>
    <p:sldId id="297" r:id="rId26"/>
    <p:sldId id="286"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FD"/>
    <a:srgbClr val="FAC3A9"/>
    <a:srgbClr val="007C59"/>
    <a:srgbClr val="1B339B"/>
    <a:srgbClr val="FFD500"/>
    <a:srgbClr val="F58652"/>
    <a:srgbClr val="DBDBFF"/>
    <a:srgbClr val="C9C9FE"/>
    <a:srgbClr val="D1D6FF"/>
    <a:srgbClr val="B65F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114" d="100"/>
          <a:sy n="114" d="100"/>
        </p:scale>
        <p:origin x="486" y="84"/>
      </p:cViewPr>
      <p:guideLst>
        <p:guide orient="horz" pos="250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04/10/2023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078173"/>
            <a:ext cx="12192000" cy="5779827"/>
          </a:xfrm>
          <a:prstGeom prst="rect">
            <a:avLst/>
          </a:prstGeom>
          <a:solidFill>
            <a:srgbClr val="5D5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14" name="Picture 13" descr="A circular pattern of yellow and white text&#10;&#10;Description automatically generated">
            <a:extLst>
              <a:ext uri="{FF2B5EF4-FFF2-40B4-BE49-F238E27FC236}">
                <a16:creationId xmlns:a16="http://schemas.microsoft.com/office/drawing/2014/main" id="{14D99281-F702-6ACE-8FE7-A51C67478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24" y="724184"/>
            <a:ext cx="6487805" cy="648780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pic>
        <p:nvPicPr>
          <p:cNvPr id="13" name="Picture 12" descr="A blue square with yellow stars and a blue circle with white lines&#10;&#10;Description automatically generated">
            <a:extLst>
              <a:ext uri="{FF2B5EF4-FFF2-40B4-BE49-F238E27FC236}">
                <a16:creationId xmlns:a16="http://schemas.microsoft.com/office/drawing/2014/main" id="{1138A079-180C-89E3-A889-854CA1C978D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23133" y="245035"/>
            <a:ext cx="1706495" cy="1187127"/>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5D5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rgbClr val="F9F5EA"/>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13579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2" name="Straight Connector 1">
            <a:extLst>
              <a:ext uri="{FF2B5EF4-FFF2-40B4-BE49-F238E27FC236}">
                <a16:creationId xmlns:a16="http://schemas.microsoft.com/office/drawing/2014/main" id="{D9A4DB4F-02BB-AF16-95E7-0C3ED46806EB}"/>
              </a:ext>
            </a:extLst>
          </p:cNvPr>
          <p:cNvCxnSpPr/>
          <p:nvPr userDrawn="1"/>
        </p:nvCxnSpPr>
        <p:spPr>
          <a:xfrm flipH="1">
            <a:off x="838199" y="0"/>
            <a:ext cx="1" cy="1276357"/>
          </a:xfrm>
          <a:prstGeom prst="line">
            <a:avLst/>
          </a:prstGeom>
          <a:ln w="28575">
            <a:solidFill>
              <a:srgbClr val="5D5DFD"/>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93745CFE-4903-DCFE-1938-FE6977F4FE86}"/>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ln>
                  <a:noFill/>
                </a:ln>
                <a:solidFill>
                  <a:srgbClr val="5D5DFD"/>
                </a:solidFill>
              </a:defRPr>
            </a:lvl1p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5D5DFD"/>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ln>
                  <a:noFill/>
                </a:ln>
                <a:solidFill>
                  <a:srgbClr val="5D5DFD"/>
                </a:solidFill>
              </a:defRPr>
            </a:lvl1p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 name="Straight Connector 1">
            <a:extLst>
              <a:ext uri="{FF2B5EF4-FFF2-40B4-BE49-F238E27FC236}">
                <a16:creationId xmlns:a16="http://schemas.microsoft.com/office/drawing/2014/main" id="{1A0E7754-926A-C9FF-2A4E-97767F4101A8}"/>
              </a:ext>
            </a:extLst>
          </p:cNvPr>
          <p:cNvCxnSpPr/>
          <p:nvPr userDrawn="1"/>
        </p:nvCxnSpPr>
        <p:spPr>
          <a:xfrm flipH="1">
            <a:off x="838199" y="0"/>
            <a:ext cx="1" cy="1276357"/>
          </a:xfrm>
          <a:prstGeom prst="line">
            <a:avLst/>
          </a:prstGeom>
          <a:ln w="28575">
            <a:solidFill>
              <a:srgbClr val="5D5DFD"/>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51169597-18BC-E6EB-D6C1-D80C8CC30C0A}"/>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ln>
                  <a:noFill/>
                </a:ln>
                <a:solidFill>
                  <a:srgbClr val="5D5DFD"/>
                </a:solidFill>
              </a:defRPr>
            </a:lvl1p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8" name="Straight Connector 7">
            <a:extLst>
              <a:ext uri="{FF2B5EF4-FFF2-40B4-BE49-F238E27FC236}">
                <a16:creationId xmlns:a16="http://schemas.microsoft.com/office/drawing/2014/main" id="{BEF99A7D-6FF8-20E5-E90B-0FF6649D1292}"/>
              </a:ext>
            </a:extLst>
          </p:cNvPr>
          <p:cNvCxnSpPr/>
          <p:nvPr userDrawn="1"/>
        </p:nvCxnSpPr>
        <p:spPr>
          <a:xfrm flipH="1">
            <a:off x="838199" y="0"/>
            <a:ext cx="1" cy="1276357"/>
          </a:xfrm>
          <a:prstGeom prst="line">
            <a:avLst/>
          </a:prstGeom>
          <a:ln w="28575">
            <a:solidFill>
              <a:srgbClr val="5D5DFD"/>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BE00885D-1EBF-D46B-19DD-35AE683ACB8B}"/>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ln>
                  <a:noFill/>
                </a:ln>
                <a:solidFill>
                  <a:srgbClr val="5D5DFD"/>
                </a:solidFill>
              </a:defRPr>
            </a:lvl1p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2" name="Straight Connector 1">
            <a:extLst>
              <a:ext uri="{FF2B5EF4-FFF2-40B4-BE49-F238E27FC236}">
                <a16:creationId xmlns:a16="http://schemas.microsoft.com/office/drawing/2014/main" id="{43C075DA-6A51-2C98-0CE2-3791F67482C8}"/>
              </a:ext>
            </a:extLst>
          </p:cNvPr>
          <p:cNvCxnSpPr/>
          <p:nvPr userDrawn="1"/>
        </p:nvCxnSpPr>
        <p:spPr>
          <a:xfrm flipH="1">
            <a:off x="838199" y="0"/>
            <a:ext cx="1" cy="1276357"/>
          </a:xfrm>
          <a:prstGeom prst="line">
            <a:avLst/>
          </a:prstGeom>
          <a:ln w="28575">
            <a:solidFill>
              <a:srgbClr val="5D5DFD"/>
            </a:solidFill>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6E10002E-CA92-3F58-E4AE-ECF22BABA7B9}"/>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ln>
                  <a:noFill/>
                </a:ln>
                <a:solidFill>
                  <a:srgbClr val="5D5DFD"/>
                </a:solidFill>
              </a:defRPr>
            </a:lvl1p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79831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D5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5380-E37D-F85F-34EE-B1DDF6D9DE29}"/>
              </a:ext>
            </a:extLst>
          </p:cNvPr>
          <p:cNvSpPr>
            <a:spLocks noGrp="1"/>
          </p:cNvSpPr>
          <p:nvPr>
            <p:ph type="title"/>
          </p:nvPr>
        </p:nvSpPr>
        <p:spPr/>
        <p:txBody>
          <a:bodyPr/>
          <a:lstStyle/>
          <a:p>
            <a:r>
              <a:rPr lang="en-US"/>
              <a:t>Click to edit Master title style</a:t>
            </a:r>
            <a:endParaRPr lang="en-IE"/>
          </a:p>
        </p:txBody>
      </p:sp>
      <p:sp>
        <p:nvSpPr>
          <p:cNvPr id="3" name="Slide Number Placeholder 2">
            <a:extLst>
              <a:ext uri="{FF2B5EF4-FFF2-40B4-BE49-F238E27FC236}">
                <a16:creationId xmlns:a16="http://schemas.microsoft.com/office/drawing/2014/main" id="{B76E36F1-E77C-5335-A8CB-BC143C3D9746}"/>
              </a:ext>
            </a:extLst>
          </p:cNvPr>
          <p:cNvSpPr>
            <a:spLocks noGrp="1"/>
          </p:cNvSpPr>
          <p:nvPr>
            <p:ph type="sldNum" sz="quarter" idx="10"/>
          </p:nvPr>
        </p:nvSpPr>
        <p:spPr/>
        <p:txBody>
          <a:bodyPr/>
          <a:lstStyle/>
          <a:p>
            <a:fld id="{F46C79FD-C571-418B-AB0F-5EE936C85276}" type="slidenum">
              <a:rPr lang="en-GB" smtClean="0"/>
              <a:pPr/>
              <a:t>‹#›</a:t>
            </a:fld>
            <a:endParaRPr lang="en-GB" dirty="0"/>
          </a:p>
        </p:txBody>
      </p:sp>
      <p:pic>
        <p:nvPicPr>
          <p:cNvPr id="6" name="Picture 5" descr="A logo with white lines&#10;&#10;Description automatically generated">
            <a:extLst>
              <a:ext uri="{FF2B5EF4-FFF2-40B4-BE49-F238E27FC236}">
                <a16:creationId xmlns:a16="http://schemas.microsoft.com/office/drawing/2014/main" id="{574FD4AE-9686-AB0F-CF6F-4ACA134687D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38164" y="6375140"/>
            <a:ext cx="1468693" cy="405108"/>
          </a:xfrm>
          <a:prstGeom prst="rect">
            <a:avLst/>
          </a:prstGeom>
        </p:spPr>
      </p:pic>
    </p:spTree>
    <p:extLst>
      <p:ext uri="{BB962C8B-B14F-4D97-AF65-F5344CB8AC3E}">
        <p14:creationId xmlns:p14="http://schemas.microsoft.com/office/powerpoint/2010/main" val="286931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FFD50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rgbClr val="F9F5EA"/>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pic>
        <p:nvPicPr>
          <p:cNvPr id="5" name="Picture 4" descr="A logo with white lines&#10;&#10;Description automatically generated">
            <a:extLst>
              <a:ext uri="{FF2B5EF4-FFF2-40B4-BE49-F238E27FC236}">
                <a16:creationId xmlns:a16="http://schemas.microsoft.com/office/drawing/2014/main" id="{9C9D01FB-C4D3-6947-C3BF-2FCED5612AC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38164" y="6375140"/>
            <a:ext cx="1468693" cy="405108"/>
          </a:xfrm>
          <a:prstGeom prst="rect">
            <a:avLst/>
          </a:prstGeom>
        </p:spPr>
      </p:pic>
    </p:spTree>
    <p:extLst>
      <p:ext uri="{BB962C8B-B14F-4D97-AF65-F5344CB8AC3E}">
        <p14:creationId xmlns:p14="http://schemas.microsoft.com/office/powerpoint/2010/main" val="3788699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53E034-C6E1-1815-D926-A046CF818A5C}"/>
              </a:ext>
            </a:extLst>
          </p:cNvPr>
          <p:cNvSpPr/>
          <p:nvPr userDrawn="1"/>
        </p:nvSpPr>
        <p:spPr>
          <a:xfrm>
            <a:off x="0" y="0"/>
            <a:ext cx="12192000" cy="6858000"/>
          </a:xfrm>
          <a:prstGeom prst="rect">
            <a:avLst/>
          </a:prstGeom>
          <a:solidFill>
            <a:srgbClr val="F9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rgbClr val="5D5DFD"/>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pic>
        <p:nvPicPr>
          <p:cNvPr id="10" name="Picture 9" descr="A logo with white lines on a black background&#10;&#10;Description automatically generated">
            <a:extLst>
              <a:ext uri="{FF2B5EF4-FFF2-40B4-BE49-F238E27FC236}">
                <a16:creationId xmlns:a16="http://schemas.microsoft.com/office/drawing/2014/main" id="{D6639ED5-44C5-D246-36EA-8CFF5F05A5A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74672" y="6318796"/>
            <a:ext cx="1589245" cy="438360"/>
          </a:xfrm>
          <a:prstGeom prst="rect">
            <a:avLst/>
          </a:prstGeom>
        </p:spPr>
      </p:pic>
    </p:spTree>
    <p:extLst>
      <p:ext uri="{BB962C8B-B14F-4D97-AF65-F5344CB8AC3E}">
        <p14:creationId xmlns:p14="http://schemas.microsoft.com/office/powerpoint/2010/main" val="1168640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Picture 1" descr="A logo with white lines&#10;&#10;Description automatically generated">
            <a:extLst>
              <a:ext uri="{FF2B5EF4-FFF2-40B4-BE49-F238E27FC236}">
                <a16:creationId xmlns:a16="http://schemas.microsoft.com/office/drawing/2014/main" id="{DAD5E16B-04C0-0B62-4451-9140A4C0840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38164" y="6375140"/>
            <a:ext cx="1468693" cy="405108"/>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82896"/>
          </a:solidFill>
          <a:ln>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rgbClr val="F9F5EA"/>
                </a:solidFill>
              </a:defRPr>
            </a:lvl1pPr>
          </a:lstStyle>
          <a:p>
            <a:r>
              <a:rPr lang="en-US"/>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2" name="Picture 1" descr="A logo with white lines&#10;&#10;Description automatically generated">
            <a:extLst>
              <a:ext uri="{FF2B5EF4-FFF2-40B4-BE49-F238E27FC236}">
                <a16:creationId xmlns:a16="http://schemas.microsoft.com/office/drawing/2014/main" id="{96A8D727-CC8D-D25F-0B75-5E10E278584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38164" y="6375140"/>
            <a:ext cx="1468693" cy="405108"/>
          </a:xfrm>
          <a:prstGeom prst="rect">
            <a:avLst/>
          </a:prstGeom>
        </p:spPr>
      </p:pic>
    </p:spTree>
    <p:extLst>
      <p:ext uri="{BB962C8B-B14F-4D97-AF65-F5344CB8AC3E}">
        <p14:creationId xmlns:p14="http://schemas.microsoft.com/office/powerpoint/2010/main" val="151915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rgbClr val="F9F5EA"/>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2" r:id="rId2"/>
    <p:sldLayoutId id="2147483675" r:id="rId3"/>
    <p:sldLayoutId id="2147483649" r:id="rId4"/>
    <p:sldLayoutId id="2147483671" r:id="rId5"/>
    <p:sldLayoutId id="2147483651" r:id="rId6"/>
    <p:sldLayoutId id="2147483674" r:id="rId7"/>
    <p:sldLayoutId id="2147483669" r:id="rId8"/>
    <p:sldLayoutId id="2147483670" r:id="rId9"/>
    <p:sldLayoutId id="2147483673" r:id="rId10"/>
    <p:sldLayoutId id="2147483650" r:id="rId11"/>
    <p:sldLayoutId id="2147483660" r:id="rId12"/>
    <p:sldLayoutId id="2147483652" r:id="rId13"/>
    <p:sldLayoutId id="2147483661" r:id="rId14"/>
    <p:sldLayoutId id="2147483653" r:id="rId15"/>
    <p:sldLayoutId id="2147483654" r:id="rId16"/>
    <p:sldLayoutId id="2147483659" r:id="rId17"/>
    <p:sldLayoutId id="2147483658" r:id="rId18"/>
    <p:sldLayoutId id="2147483666" r:id="rId19"/>
    <p:sldLayoutId id="2147483667" r:id="rId20"/>
    <p:sldLayoutId id="2147483668" r:id="rId21"/>
    <p:sldLayoutId id="2147483655"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facebook.com/EuropeanCommission" TargetMode="External"/><Relationship Id="rId13" Type="http://schemas.openxmlformats.org/officeDocument/2006/relationships/hyperlink" Target="https://www.instagram.com/europeancommission/" TargetMode="External"/><Relationship Id="rId18" Type="http://schemas.openxmlformats.org/officeDocument/2006/relationships/image" Target="../media/image40.png"/><Relationship Id="rId3" Type="http://schemas.openxmlformats.org/officeDocument/2006/relationships/hyperlink" Target="https://open.spotify.com/user/v7ra0as4ychfdatgcjt9nabh0?si=SEs1mANESea5kzyVy7HvDw" TargetMode="External"/><Relationship Id="rId7" Type="http://schemas.openxmlformats.org/officeDocument/2006/relationships/hyperlink" Target="https://twitter.com/eu_commission" TargetMode="External"/><Relationship Id="rId12" Type="http://schemas.openxmlformats.org/officeDocument/2006/relationships/image" Target="../media/image37.png"/><Relationship Id="rId17" Type="http://schemas.openxmlformats.org/officeDocument/2006/relationships/image" Target="../media/image39.png"/><Relationship Id="rId2" Type="http://schemas.openxmlformats.org/officeDocument/2006/relationships/image" Target="../media/image33.png"/><Relationship Id="rId16" Type="http://schemas.openxmlformats.org/officeDocument/2006/relationships/hyperlink" Target="https://www.youtube.com/user/eutube"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image" Target="../media/image36.png"/><Relationship Id="rId5" Type="http://schemas.openxmlformats.org/officeDocument/2006/relationships/hyperlink" Target="https://ec.europa.eu/" TargetMode="External"/><Relationship Id="rId15" Type="http://schemas.openxmlformats.org/officeDocument/2006/relationships/hyperlink" Target="https://medium.com/%40EuropeanCommission" TargetMode="External"/><Relationship Id="rId10" Type="http://schemas.openxmlformats.org/officeDocument/2006/relationships/hyperlink" Target="https://www.linkedin.com/company/european-commission/" TargetMode="External"/><Relationship Id="rId19"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5.pn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s://creativecommons.org/licenses/by/4.0/deed.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80134" y="3608076"/>
            <a:ext cx="3581930" cy="722771"/>
          </a:xfrm>
        </p:spPr>
        <p:txBody>
          <a:bodyPr>
            <a:noAutofit/>
          </a:bodyPr>
          <a:lstStyle/>
          <a:p>
            <a:r>
              <a:rPr lang="fr-FR" sz="4800" b="1" dirty="0">
                <a:latin typeface="EC Square Sans Pro" panose="020B0506040000020004" pitchFamily="34" charset="0"/>
              </a:rPr>
              <a:t>ÉTAT DE L’UNION </a:t>
            </a:r>
            <a:r>
              <a:rPr lang="fr-FR" sz="4800" b="1" dirty="0">
                <a:solidFill>
                  <a:schemeClr val="accent6"/>
                </a:solidFill>
                <a:latin typeface="EC Square Sans Pro" panose="020B0506040000020004" pitchFamily="34" charset="0"/>
              </a:rPr>
              <a:t>2023</a:t>
            </a:r>
          </a:p>
        </p:txBody>
      </p:sp>
      <p:sp>
        <p:nvSpPr>
          <p:cNvPr id="8" name="Text Placeholder 7"/>
          <p:cNvSpPr>
            <a:spLocks noGrp="1"/>
          </p:cNvSpPr>
          <p:nvPr>
            <p:ph type="body" sz="quarter" idx="13"/>
          </p:nvPr>
        </p:nvSpPr>
        <p:spPr>
          <a:xfrm>
            <a:off x="10298203" y="6212580"/>
            <a:ext cx="1350264" cy="528998"/>
          </a:xfrm>
        </p:spPr>
        <p:txBody>
          <a:bodyPr/>
          <a:lstStyle/>
          <a:p>
            <a:r>
              <a:rPr lang="fr-FR" sz="2400" b="1" i="0" u="none" strike="noStrike" baseline="0">
                <a:solidFill>
                  <a:srgbClr val="FFD500"/>
                </a:solidFill>
                <a:latin typeface="EC Square Sans Pro" panose="020B0506040000020004" pitchFamily="34" charset="0"/>
              </a:rPr>
              <a:t>#SOTEU </a:t>
            </a:r>
          </a:p>
        </p:txBody>
      </p:sp>
      <p:sp>
        <p:nvSpPr>
          <p:cNvPr id="4" name="Subtitle 3">
            <a:extLst>
              <a:ext uri="{FF2B5EF4-FFF2-40B4-BE49-F238E27FC236}">
                <a16:creationId xmlns:a16="http://schemas.microsoft.com/office/drawing/2014/main" id="{3D30D08E-B594-E59E-7D43-265784564E63}"/>
              </a:ext>
            </a:extLst>
          </p:cNvPr>
          <p:cNvSpPr>
            <a:spLocks noGrp="1"/>
          </p:cNvSpPr>
          <p:nvPr>
            <p:ph type="subTitle" idx="1"/>
          </p:nvPr>
        </p:nvSpPr>
        <p:spPr>
          <a:xfrm>
            <a:off x="5683781" y="4330847"/>
            <a:ext cx="5947908" cy="897754"/>
          </a:xfrm>
        </p:spPr>
        <p:txBody>
          <a:bodyPr/>
          <a:lstStyle/>
          <a:p>
            <a:r>
              <a:rPr lang="fr-FR" b="1" i="1" dirty="0"/>
              <a:t>Principales réalisations et initiatives</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5878" y="-2985828"/>
            <a:ext cx="6416735" cy="6414828"/>
          </a:xfrm>
          <a:prstGeom prst="rect">
            <a:avLst/>
          </a:prstGeom>
          <a:effectLst>
            <a:softEdge rad="0"/>
          </a:effectLst>
        </p:spPr>
      </p:pic>
      <p:sp>
        <p:nvSpPr>
          <p:cNvPr id="8" name="TextBox 7">
            <a:extLst>
              <a:ext uri="{FF2B5EF4-FFF2-40B4-BE49-F238E27FC236}">
                <a16:creationId xmlns:a16="http://schemas.microsoft.com/office/drawing/2014/main" id="{CBA44352-4376-B4C3-D558-95BCECD4CE95}"/>
              </a:ext>
            </a:extLst>
          </p:cNvPr>
          <p:cNvSpPr txBox="1"/>
          <p:nvPr/>
        </p:nvSpPr>
        <p:spPr>
          <a:xfrm>
            <a:off x="317754" y="384313"/>
            <a:ext cx="7555230"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NUMÉRIQUE ET INTELLIGENCE ARTIFICIELLE</a:t>
            </a:r>
          </a:p>
        </p:txBody>
      </p:sp>
      <p:sp>
        <p:nvSpPr>
          <p:cNvPr id="10" name="TextBox 9">
            <a:extLst>
              <a:ext uri="{FF2B5EF4-FFF2-40B4-BE49-F238E27FC236}">
                <a16:creationId xmlns:a16="http://schemas.microsoft.com/office/drawing/2014/main" id="{E906CF3A-93EC-4290-C4E8-1E58F87C1F77}"/>
              </a:ext>
            </a:extLst>
          </p:cNvPr>
          <p:cNvSpPr txBox="1"/>
          <p:nvPr/>
        </p:nvSpPr>
        <p:spPr>
          <a:xfrm>
            <a:off x="317754" y="1491465"/>
            <a:ext cx="6392833" cy="4832092"/>
          </a:xfrm>
          <a:prstGeom prst="rect">
            <a:avLst/>
          </a:prstGeom>
          <a:noFill/>
        </p:spPr>
        <p:txBody>
          <a:bodyPr wrap="square">
            <a:spAutoFit/>
          </a:bodyPr>
          <a:lstStyle/>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La </a:t>
            </a:r>
            <a:r>
              <a:rPr lang="fr-FR" sz="2200" b="1" i="0" u="none" strike="noStrike" baseline="0" dirty="0">
                <a:solidFill>
                  <a:srgbClr val="272795"/>
                </a:solidFill>
                <a:latin typeface="EC Square Sans Pro" panose="020B0506040000020004" pitchFamily="34" charset="0"/>
              </a:rPr>
              <a:t>révolution de l’IA n’est plus une perspective, mais une réalité</a:t>
            </a:r>
            <a:r>
              <a:rPr lang="fr-FR" sz="2200" i="0" u="none" strike="noStrike" baseline="0" dirty="0">
                <a:solidFill>
                  <a:srgbClr val="272795"/>
                </a:solidFill>
                <a:latin typeface="EC Square Sans Pro" panose="020B0506040000020004" pitchFamily="34" charset="0"/>
              </a:rPr>
              <a:t>.</a:t>
            </a:r>
          </a:p>
          <a:p>
            <a:pPr marL="285750" indent="-285750">
              <a:buFont typeface="Arial" panose="020B0604020202020204" pitchFamily="34" charset="0"/>
              <a:buChar char="•"/>
            </a:pPr>
            <a:endParaRPr lang="en-IE" sz="220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Notre</a:t>
            </a:r>
            <a:r>
              <a:rPr lang="fr-FR" sz="2200" b="0" i="0" u="none" strike="noStrike" baseline="0" dirty="0">
                <a:solidFill>
                  <a:srgbClr val="272795"/>
                </a:solidFill>
                <a:latin typeface="EC Square Sans Pro" panose="020B0506040000020004" pitchFamily="34" charset="0"/>
              </a:rPr>
              <a:t> </a:t>
            </a:r>
            <a:r>
              <a:rPr lang="fr-FR" sz="2200" b="1" i="0" u="none" strike="noStrike" baseline="0" dirty="0">
                <a:solidFill>
                  <a:srgbClr val="272795"/>
                </a:solidFill>
                <a:latin typeface="EC Square Sans Pro" panose="020B0506040000020004" pitchFamily="34" charset="0"/>
              </a:rPr>
              <a:t>législation sur l’intelligence artificielle </a:t>
            </a:r>
            <a:r>
              <a:rPr lang="fr-FR" sz="2200" i="0" u="none" strike="noStrike" baseline="0" dirty="0">
                <a:solidFill>
                  <a:srgbClr val="272795"/>
                </a:solidFill>
                <a:latin typeface="EC Square Sans Pro" panose="020B0506040000020004" pitchFamily="34" charset="0"/>
              </a:rPr>
              <a:t>est déjà </a:t>
            </a:r>
            <a:r>
              <a:rPr lang="fr-FR" sz="2200" b="0" i="0" u="none" strike="noStrike" baseline="0" dirty="0">
                <a:solidFill>
                  <a:srgbClr val="272795"/>
                </a:solidFill>
                <a:latin typeface="EC Square Sans Pro" panose="020B0506040000020004" pitchFamily="34" charset="0"/>
              </a:rPr>
              <a:t>un </a:t>
            </a:r>
            <a:r>
              <a:rPr lang="fr-FR" sz="2200" b="1" i="0" u="none" strike="noStrike" baseline="0" dirty="0">
                <a:solidFill>
                  <a:srgbClr val="272795"/>
                </a:solidFill>
                <a:latin typeface="EC Square Sans Pro" panose="020B0506040000020004" pitchFamily="34" charset="0"/>
              </a:rPr>
              <a:t>modèle </a:t>
            </a:r>
            <a:r>
              <a:rPr lang="fr-FR" sz="2200" i="0" u="none" strike="noStrike" baseline="0" dirty="0">
                <a:solidFill>
                  <a:srgbClr val="272795"/>
                </a:solidFill>
                <a:latin typeface="EC Square Sans Pro" panose="020B0506040000020004" pitchFamily="34" charset="0"/>
              </a:rPr>
              <a:t>pour le </a:t>
            </a:r>
            <a:r>
              <a:rPr lang="fr-FR" sz="2200" b="1" i="0" u="none" strike="noStrike" baseline="0" dirty="0">
                <a:solidFill>
                  <a:srgbClr val="272795"/>
                </a:solidFill>
                <a:latin typeface="EC Square Sans Pro" panose="020B0506040000020004" pitchFamily="34" charset="0"/>
              </a:rPr>
              <a:t>monde</a:t>
            </a:r>
            <a:r>
              <a:rPr lang="fr-FR" sz="2200" i="0" u="none" strike="noStrike" baseline="0" dirty="0">
                <a:solidFill>
                  <a:srgbClr val="272795"/>
                </a:solidFill>
                <a:latin typeface="EC Square Sans Pro" panose="020B0506040000020004" pitchFamily="34" charset="0"/>
              </a:rPr>
              <a:t> </a:t>
            </a:r>
            <a:r>
              <a:rPr lang="fr-FR" sz="2200" b="1" i="0" u="none" strike="noStrike" baseline="0" dirty="0">
                <a:solidFill>
                  <a:srgbClr val="272795"/>
                </a:solidFill>
                <a:latin typeface="EC Square Sans Pro" panose="020B0506040000020004" pitchFamily="34" charset="0"/>
              </a:rPr>
              <a:t>entier</a:t>
            </a:r>
            <a:r>
              <a:rPr lang="fr-FR" sz="2200" b="0" i="0" u="none" strike="noStrike" baseline="0" dirty="0">
                <a:solidFill>
                  <a:srgbClr val="272795"/>
                </a:solidFill>
                <a:latin typeface="EC Square Sans Pro" panose="020B0506040000020004" pitchFamily="34" charset="0"/>
              </a:rPr>
              <a:t>. </a:t>
            </a:r>
            <a:r>
              <a:rPr lang="fr-FR" sz="2200" dirty="0">
                <a:solidFill>
                  <a:srgbClr val="272795"/>
                </a:solidFill>
                <a:latin typeface="EC Square Sans Pro" panose="020B0506040000020004" pitchFamily="34" charset="0"/>
              </a:rPr>
              <a:t>Elle permettra de faire en sorte que les systèmes d’IA utilisés dans l’UE soient sûrs, transparents, éthiques, impartiaux et sous contrôle humain.</a:t>
            </a:r>
          </a:p>
          <a:p>
            <a:pPr marL="285750" indent="-285750">
              <a:buFont typeface="Arial" panose="020B0604020202020204" pitchFamily="34" charset="0"/>
              <a:buChar char="•"/>
            </a:pPr>
            <a:endParaRPr lang="en-IE" sz="220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Grâce à notre </a:t>
            </a:r>
            <a:r>
              <a:rPr lang="fr-FR" sz="2200" b="1" dirty="0">
                <a:solidFill>
                  <a:srgbClr val="272795"/>
                </a:solidFill>
                <a:latin typeface="EC Square Sans Pro" panose="020B0506040000020004" pitchFamily="34" charset="0"/>
              </a:rPr>
              <a:t>règlement sur les services numériques</a:t>
            </a:r>
            <a:r>
              <a:rPr lang="fr-FR" sz="2200" dirty="0">
                <a:solidFill>
                  <a:srgbClr val="272795"/>
                </a:solidFill>
                <a:latin typeface="EC Square Sans Pro" panose="020B0506040000020004" pitchFamily="34" charset="0"/>
              </a:rPr>
              <a:t> et à celui </a:t>
            </a:r>
            <a:r>
              <a:rPr lang="fr-FR" sz="2200" b="1" dirty="0">
                <a:solidFill>
                  <a:srgbClr val="272795"/>
                </a:solidFill>
                <a:latin typeface="EC Square Sans Pro" panose="020B0506040000020004" pitchFamily="34" charset="0"/>
              </a:rPr>
              <a:t>sur les marchés numériques</a:t>
            </a:r>
            <a:r>
              <a:rPr lang="fr-FR" sz="2200" dirty="0">
                <a:solidFill>
                  <a:srgbClr val="272795"/>
                </a:solidFill>
                <a:latin typeface="EC Square Sans Pro" panose="020B0506040000020004" pitchFamily="34" charset="0"/>
              </a:rPr>
              <a:t>, nous créons un espace numérique plus sûr au sein duquel les droits fondamentaux sont protégés.</a:t>
            </a:r>
            <a:r>
              <a:rPr lang="fr-FR" sz="2200" b="0" i="0" u="none" strike="noStrike" baseline="0" dirty="0">
                <a:solidFill>
                  <a:srgbClr val="272795"/>
                </a:solidFill>
                <a:latin typeface="EC Square Sans Pro" panose="020B0506040000020004" pitchFamily="34" charset="0"/>
              </a:rPr>
              <a:t> </a:t>
            </a:r>
          </a:p>
        </p:txBody>
      </p:sp>
      <p:pic>
        <p:nvPicPr>
          <p:cNvPr id="3" name="Picture 2" descr="A person looking at something in a mirror&#10;&#10;Description automatically generated">
            <a:extLst>
              <a:ext uri="{FF2B5EF4-FFF2-40B4-BE49-F238E27FC236}">
                <a16:creationId xmlns:a16="http://schemas.microsoft.com/office/drawing/2014/main" id="{AB8217DA-EB54-4A1F-C393-762223BE5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329" y="468951"/>
            <a:ext cx="3045097" cy="6090194"/>
          </a:xfrm>
          <a:prstGeom prst="roundRect">
            <a:avLst/>
          </a:prstGeom>
        </p:spPr>
      </p:pic>
    </p:spTree>
    <p:extLst>
      <p:ext uri="{BB962C8B-B14F-4D97-AF65-F5344CB8AC3E}">
        <p14:creationId xmlns:p14="http://schemas.microsoft.com/office/powerpoint/2010/main" val="165866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3493" y="509399"/>
            <a:ext cx="5687991" cy="5686301"/>
          </a:xfrm>
          <a:prstGeom prst="rect">
            <a:avLst/>
          </a:prstGeom>
          <a:effectLst>
            <a:softEdge rad="0"/>
          </a:effectLst>
        </p:spPr>
      </p:pic>
      <p:sp>
        <p:nvSpPr>
          <p:cNvPr id="5" name="Oval 4">
            <a:extLst>
              <a:ext uri="{FF2B5EF4-FFF2-40B4-BE49-F238E27FC236}">
                <a16:creationId xmlns:a16="http://schemas.microsoft.com/office/drawing/2014/main" id="{BDDF5B70-DF26-6C26-F7FC-7BD03102F2F1}"/>
              </a:ext>
            </a:extLst>
          </p:cNvPr>
          <p:cNvSpPr/>
          <p:nvPr/>
        </p:nvSpPr>
        <p:spPr>
          <a:xfrm>
            <a:off x="8604508" y="1602296"/>
            <a:ext cx="3485959" cy="3481431"/>
          </a:xfrm>
          <a:prstGeom prst="ellipse">
            <a:avLst/>
          </a:prstGeom>
          <a:solidFill>
            <a:srgbClr val="F5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CBA44352-4376-B4C3-D558-95BCECD4CE95}"/>
              </a:ext>
            </a:extLst>
          </p:cNvPr>
          <p:cNvSpPr txBox="1"/>
          <p:nvPr/>
        </p:nvSpPr>
        <p:spPr>
          <a:xfrm>
            <a:off x="257933" y="384313"/>
            <a:ext cx="75552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NUMÉRIQUE ET INTELLIGENCE ARTIFICIELLE</a:t>
            </a:r>
          </a:p>
        </p:txBody>
      </p:sp>
      <p:sp>
        <p:nvSpPr>
          <p:cNvPr id="10" name="TextBox 9">
            <a:extLst>
              <a:ext uri="{FF2B5EF4-FFF2-40B4-BE49-F238E27FC236}">
                <a16:creationId xmlns:a16="http://schemas.microsoft.com/office/drawing/2014/main" id="{E906CF3A-93EC-4290-C4E8-1E58F87C1F77}"/>
              </a:ext>
            </a:extLst>
          </p:cNvPr>
          <p:cNvSpPr txBox="1"/>
          <p:nvPr/>
        </p:nvSpPr>
        <p:spPr>
          <a:xfrm>
            <a:off x="182395" y="1456929"/>
            <a:ext cx="7396636" cy="50167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Sans semi-conducteurs, c’est-à-dire sans «puces électroniques», il est impossible d’assurer la transition numérique ou écologique de même que la </a:t>
            </a:r>
            <a:r>
              <a:rPr kumimoji="0" lang="fr-FR" sz="2000" b="1"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primauté technologique de l’UE</a:t>
            </a:r>
            <a:r>
              <a:rPr kumimoji="0" lang="fr-FR" sz="2000"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a:t>
            </a:r>
            <a:r>
              <a:rPr kumimoji="0" lang="fr-FR" sz="2000" b="0"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srgbClr val="272795"/>
              </a:solidFill>
              <a:effectLst/>
              <a:uLnTx/>
              <a:uFillTx/>
              <a:latin typeface="EC Square Sans Pro" panose="020B0506040000020004" pitchFamily="34" charset="0"/>
              <a:ea typeface="+mn-ea"/>
              <a:cs typeface="+mn-cs"/>
            </a:endParaRPr>
          </a:p>
          <a:p>
            <a:pPr marL="285750" indent="-285750">
              <a:buFont typeface="Arial" panose="020B0604020202020204" pitchFamily="34" charset="0"/>
              <a:buChar char="•"/>
            </a:pPr>
            <a:r>
              <a:rPr lang="fr-FR" sz="2000" dirty="0">
                <a:solidFill>
                  <a:srgbClr val="272795"/>
                </a:solidFill>
                <a:latin typeface="EC Square Sans Pro" panose="020B0506040000020004" pitchFamily="34" charset="0"/>
              </a:rPr>
              <a:t>Le 21 septembre 2023, le </a:t>
            </a:r>
            <a:r>
              <a:rPr lang="fr-FR" sz="2000" b="1" dirty="0">
                <a:solidFill>
                  <a:srgbClr val="272795"/>
                </a:solidFill>
                <a:latin typeface="EC Square Sans Pro" panose="020B0506040000020004" pitchFamily="34" charset="0"/>
              </a:rPr>
              <a:t>règlement européen sur les semi-conducteurs </a:t>
            </a:r>
            <a:r>
              <a:rPr lang="fr-FR" sz="2000" dirty="0">
                <a:solidFill>
                  <a:srgbClr val="272795"/>
                </a:solidFill>
                <a:latin typeface="EC Square Sans Pro" panose="020B0506040000020004" pitchFamily="34" charset="0"/>
              </a:rPr>
              <a:t>est entré en vigueur.</a:t>
            </a:r>
          </a:p>
          <a:p>
            <a:pPr marL="285750" indent="-285750">
              <a:buFont typeface="Arial" panose="020B0604020202020204" pitchFamily="34" charset="0"/>
              <a:buChar char="•"/>
            </a:pPr>
            <a:endParaRPr kumimoji="0" lang="en-IE" sz="2000" b="0" i="0" u="none" strike="noStrike" kern="1200" cap="none" spc="0" normalizeH="0" baseline="0" noProof="0" dirty="0">
              <a:ln>
                <a:noFill/>
              </a:ln>
              <a:solidFill>
                <a:srgbClr val="272795"/>
              </a:solidFill>
              <a:effectLst/>
              <a:uLnTx/>
              <a:uFillTx/>
              <a:latin typeface="EC Square Sans Pro" panose="020B0506040000020004" pitchFamily="34" charset="0"/>
              <a:ea typeface="+mn-ea"/>
              <a:cs typeface="+mn-cs"/>
            </a:endParaRPr>
          </a:p>
          <a:p>
            <a:pPr marL="285750" lvl="0" indent="-285750">
              <a:buFont typeface="Arial" panose="020B0604020202020204" pitchFamily="34" charset="0"/>
              <a:buChar char="•"/>
              <a:defRPr/>
            </a:pPr>
            <a:r>
              <a:rPr lang="fr-FR" sz="2000" dirty="0">
                <a:solidFill>
                  <a:srgbClr val="272795"/>
                </a:solidFill>
                <a:latin typeface="EC Square Sans Pro" panose="020B0506040000020004" pitchFamily="34" charset="0"/>
              </a:rPr>
              <a:t>La </a:t>
            </a:r>
            <a:r>
              <a:rPr lang="fr-FR" sz="2000" b="1" dirty="0">
                <a:solidFill>
                  <a:srgbClr val="272795"/>
                </a:solidFill>
                <a:latin typeface="EC Square Sans Pro" panose="020B0506040000020004" pitchFamily="34" charset="0"/>
              </a:rPr>
              <a:t>stratégie européenne pour les données</a:t>
            </a:r>
            <a:r>
              <a:rPr lang="fr-FR" sz="2000" dirty="0">
                <a:solidFill>
                  <a:srgbClr val="272795"/>
                </a:solidFill>
                <a:latin typeface="EC Square Sans Pro" panose="020B0506040000020004" pitchFamily="34" charset="0"/>
              </a:rPr>
              <a:t>, présentée en 2020, vise à créer un marché unique des données qui garantira la compétitivité mondiale de l’Europe et sa souveraineté en matière de données.</a:t>
            </a:r>
          </a:p>
          <a:p>
            <a:pPr marL="285750" lvl="0" indent="-285750">
              <a:buFont typeface="Arial" panose="020B0604020202020204" pitchFamily="34" charset="0"/>
              <a:buChar char="•"/>
              <a:defRPr/>
            </a:pPr>
            <a:endParaRPr lang="en-IE" sz="2000" dirty="0">
              <a:solidFill>
                <a:srgbClr val="272795"/>
              </a:solidFill>
              <a:latin typeface="EC Square Sans Pro" panose="020B05060400000200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En juin 2023, un accord a été trouvé concernant le </a:t>
            </a:r>
            <a:r>
              <a:rPr kumimoji="0" lang="fr-FR" sz="2000" b="1"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règlement sur les données</a:t>
            </a:r>
            <a:r>
              <a:rPr kumimoji="0" lang="fr-FR" sz="2000" i="0" u="none" strike="noStrike" cap="none" normalizeH="0" baseline="0" noProof="0" dirty="0">
                <a:ln>
                  <a:noFill/>
                </a:ln>
                <a:solidFill>
                  <a:srgbClr val="272795"/>
                </a:solidFill>
                <a:effectLst/>
                <a:uLnTx/>
                <a:uFillTx/>
                <a:latin typeface="EC Square Sans Pro" panose="020B0506040000020004" pitchFamily="34" charset="0"/>
                <a:ea typeface="+mn-ea"/>
                <a:cs typeface="+mn-cs"/>
              </a:rPr>
              <a:t>, qui vise à augmenter le volume de données accessible et à établir des règles sur l’accès aux données et leur utilisation.</a:t>
            </a:r>
          </a:p>
        </p:txBody>
      </p:sp>
      <p:sp>
        <p:nvSpPr>
          <p:cNvPr id="2" name="TextBox 1">
            <a:extLst>
              <a:ext uri="{FF2B5EF4-FFF2-40B4-BE49-F238E27FC236}">
                <a16:creationId xmlns:a16="http://schemas.microsoft.com/office/drawing/2014/main" id="{CB8391D6-3A2E-6436-0D73-D868C5BF1306}"/>
              </a:ext>
            </a:extLst>
          </p:cNvPr>
          <p:cNvSpPr txBox="1"/>
          <p:nvPr/>
        </p:nvSpPr>
        <p:spPr>
          <a:xfrm>
            <a:off x="8851371" y="1975184"/>
            <a:ext cx="3067773" cy="3108543"/>
          </a:xfrm>
          <a:prstGeom prst="rect">
            <a:avLst/>
          </a:prstGeom>
          <a:noFill/>
        </p:spPr>
        <p:txBody>
          <a:bodyPr wrap="square" rtlCol="0">
            <a:spAutoFit/>
          </a:bodyPr>
          <a:lstStyle/>
          <a:p>
            <a:pPr algn="ctr"/>
            <a:r>
              <a:rPr lang="fr-FR" sz="2000" b="1" dirty="0">
                <a:solidFill>
                  <a:srgbClr val="272795"/>
                </a:solidFill>
                <a:latin typeface="EC Square Sans Pro" panose="020B0506040000020004" pitchFamily="34" charset="0"/>
              </a:rPr>
              <a:t>Les investissements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à l’appui du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règlement européen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sur les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semi-conducteurs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sont estimés </a:t>
            </a:r>
            <a:br>
              <a:rPr lang="fr-FR" sz="2000" b="1" dirty="0">
                <a:solidFill>
                  <a:srgbClr val="272795"/>
                </a:solidFill>
                <a:latin typeface="EC Square Sans Pro" panose="020B0506040000020004" pitchFamily="34" charset="0"/>
              </a:rPr>
            </a:br>
            <a:r>
              <a:rPr lang="fr-FR" sz="2000" b="1" dirty="0">
                <a:solidFill>
                  <a:srgbClr val="272795"/>
                </a:solidFill>
                <a:latin typeface="EC Square Sans Pro" panose="020B0506040000020004" pitchFamily="34" charset="0"/>
              </a:rPr>
              <a:t>à plus de </a:t>
            </a:r>
            <a:br>
              <a:rPr lang="fr-FR" sz="2000" b="1" dirty="0">
                <a:solidFill>
                  <a:srgbClr val="272795"/>
                </a:solidFill>
                <a:latin typeface="EC Square Sans Pro" panose="020B0506040000020004" pitchFamily="34" charset="0"/>
              </a:rPr>
            </a:br>
            <a:r>
              <a:rPr lang="fr-FR" sz="2800" b="1" dirty="0">
                <a:solidFill>
                  <a:srgbClr val="272795"/>
                </a:solidFill>
                <a:latin typeface="EC Square Sans Pro" panose="020B0506040000020004" pitchFamily="34" charset="0"/>
              </a:rPr>
              <a:t>43 milliards d’EUR</a:t>
            </a:r>
          </a:p>
        </p:txBody>
      </p:sp>
    </p:spTree>
    <p:extLst>
      <p:ext uri="{BB962C8B-B14F-4D97-AF65-F5344CB8AC3E}">
        <p14:creationId xmlns:p14="http://schemas.microsoft.com/office/powerpoint/2010/main" val="220405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pattern with dots&#10;&#10;Description automatically generated">
            <a:extLst>
              <a:ext uri="{FF2B5EF4-FFF2-40B4-BE49-F238E27FC236}">
                <a16:creationId xmlns:a16="http://schemas.microsoft.com/office/drawing/2014/main" id="{EAE3D181-473A-9B56-30DE-A7AA542BD9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7190" y="-1023958"/>
            <a:ext cx="5838858" cy="5837122"/>
          </a:xfrm>
          <a:prstGeom prst="rect">
            <a:avLst/>
          </a:prstGeom>
        </p:spPr>
      </p:pic>
      <p:sp>
        <p:nvSpPr>
          <p:cNvPr id="4" name="Title 3">
            <a:extLst>
              <a:ext uri="{FF2B5EF4-FFF2-40B4-BE49-F238E27FC236}">
                <a16:creationId xmlns:a16="http://schemas.microsoft.com/office/drawing/2014/main" id="{A634705E-4C9D-6E51-CBA4-2C3548140D50}"/>
              </a:ext>
            </a:extLst>
          </p:cNvPr>
          <p:cNvSpPr>
            <a:spLocks noGrp="1"/>
          </p:cNvSpPr>
          <p:nvPr>
            <p:ph type="title"/>
          </p:nvPr>
        </p:nvSpPr>
        <p:spPr>
          <a:xfrm>
            <a:off x="484379" y="732615"/>
            <a:ext cx="6083808" cy="396537"/>
          </a:xfrm>
        </p:spPr>
        <p:txBody>
          <a:bodyPr/>
          <a:lstStyle/>
          <a:p>
            <a:r>
              <a:rPr lang="fr-FR" sz="3200" b="1" i="0" u="none" strike="noStrike" baseline="0">
                <a:solidFill>
                  <a:srgbClr val="F9F4EA"/>
                </a:solidFill>
                <a:latin typeface="EC Square Sans Pro" panose="020B0506040000020004" pitchFamily="34" charset="0"/>
              </a:rPr>
              <a:t>SOLIDARITÉ AVEC L’UKRAINE</a:t>
            </a:r>
          </a:p>
        </p:txBody>
      </p:sp>
      <p:sp>
        <p:nvSpPr>
          <p:cNvPr id="8" name="TextBox 7">
            <a:extLst>
              <a:ext uri="{FF2B5EF4-FFF2-40B4-BE49-F238E27FC236}">
                <a16:creationId xmlns:a16="http://schemas.microsoft.com/office/drawing/2014/main" id="{2FE5462D-5069-F933-D132-A942C3630E64}"/>
              </a:ext>
            </a:extLst>
          </p:cNvPr>
          <p:cNvSpPr txBox="1"/>
          <p:nvPr/>
        </p:nvSpPr>
        <p:spPr>
          <a:xfrm>
            <a:off x="459679" y="1673790"/>
            <a:ext cx="6380917" cy="2308324"/>
          </a:xfrm>
          <a:prstGeom prst="rect">
            <a:avLst/>
          </a:prstGeom>
          <a:noFill/>
        </p:spPr>
        <p:txBody>
          <a:bodyPr wrap="square">
            <a:spAutoFit/>
          </a:bodyPr>
          <a:lstStyle/>
          <a:p>
            <a:pPr marL="342900" indent="-342900">
              <a:buFont typeface="Arial" panose="020B0604020202020204" pitchFamily="34" charset="0"/>
              <a:buChar char="•"/>
            </a:pPr>
            <a:r>
              <a:rPr lang="fr-FR" sz="2000" dirty="0">
                <a:solidFill>
                  <a:srgbClr val="FFFFFF"/>
                </a:solidFill>
                <a:latin typeface="EC Square Sans Pro" panose="020B0506040000020004" pitchFamily="34" charset="0"/>
              </a:rPr>
              <a:t>L’UE et ses États membres ont mobilisé </a:t>
            </a:r>
            <a:r>
              <a:rPr lang="fr-FR" sz="2000" b="1" dirty="0">
                <a:solidFill>
                  <a:srgbClr val="FFFFFF"/>
                </a:solidFill>
                <a:latin typeface="EC Square Sans Pro" panose="020B0506040000020004" pitchFamily="34" charset="0"/>
              </a:rPr>
              <a:t>un total de 81 milliards d’EUR</a:t>
            </a:r>
            <a:r>
              <a:rPr lang="fr-FR" sz="2000" dirty="0">
                <a:solidFill>
                  <a:srgbClr val="FFFFFF"/>
                </a:solidFill>
                <a:latin typeface="EC Square Sans Pro" panose="020B0506040000020004" pitchFamily="34" charset="0"/>
              </a:rPr>
              <a:t>, soit </a:t>
            </a:r>
            <a:r>
              <a:rPr lang="fr-FR" sz="2000" b="1" dirty="0">
                <a:solidFill>
                  <a:srgbClr val="FFFFFF"/>
                </a:solidFill>
                <a:latin typeface="EC Square Sans Pro" panose="020B0506040000020004" pitchFamily="34" charset="0"/>
              </a:rPr>
              <a:t>64 milliards d’EUR</a:t>
            </a:r>
            <a:r>
              <a:rPr lang="fr-FR" sz="2000" dirty="0">
                <a:solidFill>
                  <a:srgbClr val="FFFFFF"/>
                </a:solidFill>
                <a:latin typeface="EC Square Sans Pro" panose="020B0506040000020004" pitchFamily="34" charset="0"/>
              </a:rPr>
              <a:t> d’aide financière et humanitaire, d’appui budgétaire d’urgence et d’assistance militaire et au moins </a:t>
            </a:r>
            <a:r>
              <a:rPr lang="fr-FR" sz="2000" b="1" dirty="0">
                <a:solidFill>
                  <a:srgbClr val="FFFFFF"/>
                </a:solidFill>
                <a:latin typeface="EC Square Sans Pro" panose="020B0506040000020004" pitchFamily="34" charset="0"/>
              </a:rPr>
              <a:t>17 milliards d’EUR</a:t>
            </a:r>
            <a:r>
              <a:rPr lang="fr-FR" sz="2000" dirty="0">
                <a:solidFill>
                  <a:srgbClr val="FFFFFF"/>
                </a:solidFill>
                <a:latin typeface="EC Square Sans Pro" panose="020B0506040000020004" pitchFamily="34" charset="0"/>
              </a:rPr>
              <a:t> pour venir en aide aux personnes fuyant l’Ukraine. </a:t>
            </a:r>
          </a:p>
          <a:p>
            <a:pPr marL="342900" indent="-342900">
              <a:buFont typeface="Arial" panose="020B0604020202020204" pitchFamily="34" charset="0"/>
              <a:buChar char="•"/>
            </a:pPr>
            <a:endParaRPr lang="en-US" sz="2400" dirty="0">
              <a:solidFill>
                <a:srgbClr val="FFFFFF"/>
              </a:solidFill>
              <a:latin typeface="EC Square Sans Pro" panose="020B0506040000020004" pitchFamily="34" charset="0"/>
            </a:endParaRPr>
          </a:p>
        </p:txBody>
      </p:sp>
      <p:pic>
        <p:nvPicPr>
          <p:cNvPr id="7" name="Picture 6" descr="A person and person shaking hands&#10;&#10;Description automatically generated">
            <a:extLst>
              <a:ext uri="{FF2B5EF4-FFF2-40B4-BE49-F238E27FC236}">
                <a16:creationId xmlns:a16="http://schemas.microsoft.com/office/drawing/2014/main" id="{67C2A07C-E10A-9318-6075-7F87C9CCAFC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619"/>
          <a:stretch/>
        </p:blipFill>
        <p:spPr>
          <a:xfrm>
            <a:off x="8280917" y="168901"/>
            <a:ext cx="3451404" cy="3451404"/>
          </a:xfrm>
          <a:prstGeom prst="ellipse">
            <a:avLst/>
          </a:prstGeom>
        </p:spPr>
      </p:pic>
      <p:sp>
        <p:nvSpPr>
          <p:cNvPr id="6" name="TextBox 5">
            <a:extLst>
              <a:ext uri="{FF2B5EF4-FFF2-40B4-BE49-F238E27FC236}">
                <a16:creationId xmlns:a16="http://schemas.microsoft.com/office/drawing/2014/main" id="{E9F11B4A-C009-309F-6B54-31E57C9E7403}"/>
              </a:ext>
            </a:extLst>
          </p:cNvPr>
          <p:cNvSpPr txBox="1"/>
          <p:nvPr/>
        </p:nvSpPr>
        <p:spPr>
          <a:xfrm>
            <a:off x="484379" y="4186393"/>
            <a:ext cx="7568507" cy="1631216"/>
          </a:xfrm>
          <a:prstGeom prst="rect">
            <a:avLst/>
          </a:prstGeom>
          <a:noFill/>
        </p:spPr>
        <p:txBody>
          <a:bodyPr wrap="square">
            <a:spAutoFit/>
          </a:bodyPr>
          <a:lstStyle/>
          <a:p>
            <a:pPr marL="342900" indent="-342900">
              <a:buFont typeface="Arial" panose="020B0604020202020204" pitchFamily="34" charset="0"/>
              <a:buChar char="•"/>
            </a:pPr>
            <a:r>
              <a:rPr lang="fr-FR" sz="2000" dirty="0">
                <a:solidFill>
                  <a:srgbClr val="FFFFFF"/>
                </a:solidFill>
                <a:latin typeface="EC Square Sans Pro" panose="020B0506040000020004" pitchFamily="34" charset="0"/>
              </a:rPr>
              <a:t>Afin d’affaiblir la capacité de la Russie à poursuivre la guerre, l’Union européenne a infligé </a:t>
            </a:r>
            <a:r>
              <a:rPr lang="fr-FR" sz="2000" b="1" dirty="0">
                <a:solidFill>
                  <a:srgbClr val="FFFFFF"/>
                </a:solidFill>
                <a:latin typeface="EC Square Sans Pro" panose="020B0506040000020004" pitchFamily="34" charset="0"/>
              </a:rPr>
              <a:t>onze trains de sanctions de grande ampleur</a:t>
            </a:r>
            <a:r>
              <a:rPr lang="fr-FR" sz="2000" dirty="0">
                <a:solidFill>
                  <a:srgbClr val="FFFFFF"/>
                </a:solidFill>
                <a:latin typeface="EC Square Sans Pro" panose="020B0506040000020004" pitchFamily="34" charset="0"/>
              </a:rPr>
              <a:t> visant des secteurs clés de l’économie russe, gelant des avoirs importants et excluant les principales banques russes du système SWIFT.</a:t>
            </a:r>
          </a:p>
        </p:txBody>
      </p:sp>
    </p:spTree>
    <p:extLst>
      <p:ext uri="{BB962C8B-B14F-4D97-AF65-F5344CB8AC3E}">
        <p14:creationId xmlns:p14="http://schemas.microsoft.com/office/powerpoint/2010/main" val="127275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ular pattern with dots&#10;&#10;Description automatically generated">
            <a:extLst>
              <a:ext uri="{FF2B5EF4-FFF2-40B4-BE49-F238E27FC236}">
                <a16:creationId xmlns:a16="http://schemas.microsoft.com/office/drawing/2014/main" id="{495D70F9-6B19-E4EA-D371-4827831A8E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6867" y="5958049"/>
            <a:ext cx="4710560" cy="4709160"/>
          </a:xfrm>
          <a:prstGeom prst="rect">
            <a:avLst/>
          </a:prstGeom>
        </p:spPr>
      </p:pic>
      <p:sp>
        <p:nvSpPr>
          <p:cNvPr id="4" name="Title 3">
            <a:extLst>
              <a:ext uri="{FF2B5EF4-FFF2-40B4-BE49-F238E27FC236}">
                <a16:creationId xmlns:a16="http://schemas.microsoft.com/office/drawing/2014/main" id="{A634705E-4C9D-6E51-CBA4-2C3548140D50}"/>
              </a:ext>
            </a:extLst>
          </p:cNvPr>
          <p:cNvSpPr>
            <a:spLocks noGrp="1"/>
          </p:cNvSpPr>
          <p:nvPr>
            <p:ph type="title"/>
          </p:nvPr>
        </p:nvSpPr>
        <p:spPr>
          <a:xfrm>
            <a:off x="561772" y="523936"/>
            <a:ext cx="6083808" cy="396537"/>
          </a:xfrm>
        </p:spPr>
        <p:txBody>
          <a:bodyPr/>
          <a:lstStyle/>
          <a:p>
            <a:r>
              <a:rPr lang="fr-FR" sz="3200" b="1" i="0" u="none" strike="noStrike" baseline="0" dirty="0">
                <a:solidFill>
                  <a:srgbClr val="F9F4EA"/>
                </a:solidFill>
                <a:latin typeface="EC Square Sans Pro" panose="020B0506040000020004" pitchFamily="34" charset="0"/>
              </a:rPr>
              <a:t>SOLIDARITÉ AVEC L’UKRAINE</a:t>
            </a:r>
          </a:p>
        </p:txBody>
      </p:sp>
      <p:sp>
        <p:nvSpPr>
          <p:cNvPr id="8" name="TextBox 7">
            <a:extLst>
              <a:ext uri="{FF2B5EF4-FFF2-40B4-BE49-F238E27FC236}">
                <a16:creationId xmlns:a16="http://schemas.microsoft.com/office/drawing/2014/main" id="{2FE5462D-5069-F933-D132-A942C3630E64}"/>
              </a:ext>
            </a:extLst>
          </p:cNvPr>
          <p:cNvSpPr txBox="1"/>
          <p:nvPr/>
        </p:nvSpPr>
        <p:spPr>
          <a:xfrm>
            <a:off x="561772" y="4045764"/>
            <a:ext cx="7156362" cy="2123658"/>
          </a:xfrm>
          <a:prstGeom prst="rect">
            <a:avLst/>
          </a:prstGeom>
          <a:noFill/>
        </p:spPr>
        <p:txBody>
          <a:bodyPr wrap="square">
            <a:spAutoFit/>
          </a:bodyPr>
          <a:lstStyle/>
          <a:p>
            <a:pPr marL="342900" indent="-342900">
              <a:buFont typeface="Arial" panose="020B0604020202020204" pitchFamily="34" charset="0"/>
              <a:buChar char="•"/>
            </a:pPr>
            <a:r>
              <a:rPr lang="fr-FR" sz="2200" dirty="0">
                <a:solidFill>
                  <a:srgbClr val="FFFFFF"/>
                </a:solidFill>
                <a:latin typeface="EC Square Sans Pro" panose="020B0506040000020004" pitchFamily="34" charset="0"/>
              </a:rPr>
              <a:t>Le 3 mai 2023, nous avons proposé une </a:t>
            </a:r>
            <a:r>
              <a:rPr lang="fr-FR" sz="2200" b="1" dirty="0">
                <a:solidFill>
                  <a:srgbClr val="FFFFFF"/>
                </a:solidFill>
                <a:latin typeface="EC Square Sans Pro" panose="020B0506040000020004" pitchFamily="34" charset="0"/>
              </a:rPr>
              <a:t>action de soutien à la production de munitions</a:t>
            </a:r>
            <a:r>
              <a:rPr lang="fr-FR" sz="2200" dirty="0">
                <a:solidFill>
                  <a:srgbClr val="FFFFFF"/>
                </a:solidFill>
                <a:latin typeface="EC Square Sans Pro" panose="020B0506040000020004" pitchFamily="34" charset="0"/>
              </a:rPr>
              <a:t> (ASAP), initiative de 500 millions d’EUR, destinée à stimuler la production de munitions au sein de l’UE, afin que les États membres puissent davantage aider l’Ukraine, en fonction de ses besoins.</a:t>
            </a:r>
          </a:p>
        </p:txBody>
      </p:sp>
      <p:sp>
        <p:nvSpPr>
          <p:cNvPr id="3" name="TextBox 2">
            <a:extLst>
              <a:ext uri="{FF2B5EF4-FFF2-40B4-BE49-F238E27FC236}">
                <a16:creationId xmlns:a16="http://schemas.microsoft.com/office/drawing/2014/main" id="{2A032525-9519-3B67-67DF-EC9769952951}"/>
              </a:ext>
            </a:extLst>
          </p:cNvPr>
          <p:cNvSpPr txBox="1"/>
          <p:nvPr/>
        </p:nvSpPr>
        <p:spPr>
          <a:xfrm>
            <a:off x="561772" y="1248842"/>
            <a:ext cx="7526146" cy="1446550"/>
          </a:xfrm>
          <a:prstGeom prst="rect">
            <a:avLst/>
          </a:prstGeom>
          <a:noFill/>
        </p:spPr>
        <p:txBody>
          <a:bodyPr wrap="square" rtlCol="0">
            <a:spAutoFit/>
          </a:bodyPr>
          <a:lstStyle/>
          <a:p>
            <a:pPr marL="342900" indent="-342900">
              <a:buFont typeface="Arial" panose="020B0604020202020204" pitchFamily="34" charset="0"/>
              <a:buChar char="•"/>
            </a:pPr>
            <a:r>
              <a:rPr lang="fr-FR" sz="2200" dirty="0">
                <a:solidFill>
                  <a:srgbClr val="FFFFFF"/>
                </a:solidFill>
                <a:latin typeface="EC Square Sans Pro" panose="020B0506040000020004" pitchFamily="34" charset="0"/>
              </a:rPr>
              <a:t>Les États membres de l’UE ont ouvert leurs foyers et leurs cœurs à des millions d’Ukrainiens, offrant une </a:t>
            </a:r>
            <a:r>
              <a:rPr lang="fr-FR" sz="2200" b="1" dirty="0">
                <a:solidFill>
                  <a:srgbClr val="FFFFFF"/>
                </a:solidFill>
                <a:latin typeface="EC Square Sans Pro" panose="020B0506040000020004" pitchFamily="34" charset="0"/>
              </a:rPr>
              <a:t>protection temporaire à quelque quatre millions de personnes</a:t>
            </a:r>
            <a:r>
              <a:rPr lang="fr-FR" sz="2200" dirty="0">
                <a:solidFill>
                  <a:srgbClr val="FFFFFF"/>
                </a:solidFill>
                <a:latin typeface="EC Square Sans Pro" panose="020B0506040000020004" pitchFamily="34" charset="0"/>
              </a:rPr>
              <a:t>, dont la plupart sont des femmes et des enfants.</a:t>
            </a:r>
          </a:p>
        </p:txBody>
      </p:sp>
      <p:sp>
        <p:nvSpPr>
          <p:cNvPr id="5" name="TextBox 4">
            <a:extLst>
              <a:ext uri="{FF2B5EF4-FFF2-40B4-BE49-F238E27FC236}">
                <a16:creationId xmlns:a16="http://schemas.microsoft.com/office/drawing/2014/main" id="{E3CE6F14-8E83-0430-418E-594956251FB3}"/>
              </a:ext>
            </a:extLst>
          </p:cNvPr>
          <p:cNvSpPr txBox="1"/>
          <p:nvPr/>
        </p:nvSpPr>
        <p:spPr>
          <a:xfrm>
            <a:off x="561772" y="3023762"/>
            <a:ext cx="7221707" cy="769441"/>
          </a:xfrm>
          <a:prstGeom prst="rect">
            <a:avLst/>
          </a:prstGeom>
          <a:noFill/>
        </p:spPr>
        <p:txBody>
          <a:bodyPr wrap="square" rtlCol="0">
            <a:spAutoFit/>
          </a:bodyPr>
          <a:lstStyle/>
          <a:p>
            <a:pPr marL="342900" indent="-342900">
              <a:buFont typeface="Arial" panose="020B0604020202020204" pitchFamily="34" charset="0"/>
              <a:buChar char="•"/>
            </a:pPr>
            <a:r>
              <a:rPr lang="fr-FR" sz="2200" dirty="0">
                <a:solidFill>
                  <a:srgbClr val="FFFFFF"/>
                </a:solidFill>
                <a:latin typeface="EC Square Sans Pro" panose="020B0506040000020004" pitchFamily="34" charset="0"/>
              </a:rPr>
              <a:t>L’UE est devenue un lieu sûr pour près d’un cinquième des enfants ukrainiens.</a:t>
            </a:r>
          </a:p>
        </p:txBody>
      </p:sp>
      <p:pic>
        <p:nvPicPr>
          <p:cNvPr id="6" name="Picture 5" descr="A person pointing at a paper on a board&#10;&#10;Description automatically generated">
            <a:extLst>
              <a:ext uri="{FF2B5EF4-FFF2-40B4-BE49-F238E27FC236}">
                <a16:creationId xmlns:a16="http://schemas.microsoft.com/office/drawing/2014/main" id="{2497164F-B787-47DB-5B15-C3CDB914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730" y="401652"/>
            <a:ext cx="3153994" cy="5875232"/>
          </a:xfrm>
          <a:prstGeom prst="roundRect">
            <a:avLst/>
          </a:prstGeom>
        </p:spPr>
      </p:pic>
    </p:spTree>
    <p:extLst>
      <p:ext uri="{BB962C8B-B14F-4D97-AF65-F5344CB8AC3E}">
        <p14:creationId xmlns:p14="http://schemas.microsoft.com/office/powerpoint/2010/main" val="363091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7303" y="-305844"/>
            <a:ext cx="5902318" cy="5900565"/>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456101" y="469607"/>
            <a:ext cx="10489365"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ÉLARGISSEMENT</a:t>
            </a:r>
          </a:p>
        </p:txBody>
      </p:sp>
      <p:sp>
        <p:nvSpPr>
          <p:cNvPr id="10" name="TextBox 9">
            <a:extLst>
              <a:ext uri="{FF2B5EF4-FFF2-40B4-BE49-F238E27FC236}">
                <a16:creationId xmlns:a16="http://schemas.microsoft.com/office/drawing/2014/main" id="{10FF1469-0D01-ABCB-F996-30D9E27D0C48}"/>
              </a:ext>
            </a:extLst>
          </p:cNvPr>
          <p:cNvSpPr txBox="1"/>
          <p:nvPr/>
        </p:nvSpPr>
        <p:spPr>
          <a:xfrm>
            <a:off x="456101" y="1263279"/>
            <a:ext cx="6292598" cy="4893647"/>
          </a:xfrm>
          <a:prstGeom prst="rect">
            <a:avLst/>
          </a:prstGeom>
          <a:noFill/>
        </p:spPr>
        <p:txBody>
          <a:bodyPr wrap="square">
            <a:spAutoFit/>
          </a:bodyPr>
          <a:lstStyle/>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Le </a:t>
            </a:r>
            <a:r>
              <a:rPr lang="fr-FR" sz="2200" b="1" dirty="0">
                <a:solidFill>
                  <a:srgbClr val="272795"/>
                </a:solidFill>
                <a:latin typeface="EC Square Sans Pro" panose="020B0506040000020004" pitchFamily="34" charset="0"/>
              </a:rPr>
              <a:t>grand élargissement d’il y a 20 ans</a:t>
            </a:r>
            <a:r>
              <a:rPr lang="fr-FR" sz="2200" dirty="0">
                <a:solidFill>
                  <a:srgbClr val="272795"/>
                </a:solidFill>
                <a:latin typeface="EC Square Sans Pro" panose="020B0506040000020004" pitchFamily="34" charset="0"/>
              </a:rPr>
              <a:t> a marqué le triomphe de la détermination et de l’espoir sur le poids du passé; il a été une </a:t>
            </a:r>
            <a:r>
              <a:rPr lang="fr-FR" sz="2200" b="1" dirty="0">
                <a:solidFill>
                  <a:srgbClr val="272795"/>
                </a:solidFill>
                <a:latin typeface="EC Square Sans Pro" panose="020B0506040000020004" pitchFamily="34" charset="0"/>
              </a:rPr>
              <a:t>réussite économique</a:t>
            </a:r>
            <a:r>
              <a:rPr lang="fr-FR" sz="2200" dirty="0">
                <a:solidFill>
                  <a:srgbClr val="272795"/>
                </a:solidFill>
                <a:latin typeface="EC Square Sans Pro" panose="020B0506040000020004" pitchFamily="34" charset="0"/>
              </a:rPr>
              <a:t> qui a amélioré la vie de millions de personnes. Nous devons nous projeter vers le prochain élargissement et vers les prochaines réussites économiques.</a:t>
            </a:r>
          </a:p>
          <a:p>
            <a:pPr marL="285750" indent="-285750">
              <a:buFont typeface="Arial" panose="020B0604020202020204" pitchFamily="34" charset="0"/>
              <a:buChar char="•"/>
            </a:pPr>
            <a:endParaRPr lang="en-US" sz="220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En juin 2023, la présidente von der </a:t>
            </a:r>
            <a:r>
              <a:rPr lang="fr-FR" sz="2200" dirty="0" err="1">
                <a:solidFill>
                  <a:srgbClr val="272795"/>
                </a:solidFill>
                <a:latin typeface="EC Square Sans Pro" panose="020B0506040000020004" pitchFamily="34" charset="0"/>
              </a:rPr>
              <a:t>Leyen</a:t>
            </a:r>
            <a:r>
              <a:rPr lang="fr-FR" sz="2200" dirty="0">
                <a:solidFill>
                  <a:srgbClr val="272795"/>
                </a:solidFill>
                <a:latin typeface="EC Square Sans Pro" panose="020B0506040000020004" pitchFamily="34" charset="0"/>
              </a:rPr>
              <a:t> a dévoilé </a:t>
            </a:r>
            <a:r>
              <a:rPr lang="fr-FR" sz="2200" b="1" dirty="0">
                <a:solidFill>
                  <a:srgbClr val="272795"/>
                </a:solidFill>
                <a:latin typeface="EC Square Sans Pro" panose="020B0506040000020004" pitchFamily="34" charset="0"/>
              </a:rPr>
              <a:t>un nouveau plan de croissance pour les Balkans occidentaux</a:t>
            </a:r>
            <a:r>
              <a:rPr lang="fr-FR" sz="2200" dirty="0">
                <a:solidFill>
                  <a:srgbClr val="272795"/>
                </a:solidFill>
                <a:latin typeface="EC Square Sans Pro" panose="020B0506040000020004" pitchFamily="34" charset="0"/>
              </a:rPr>
              <a:t>. Non seulement nous demandons à nos partenaires de faire un pas vers nous, mais nous faisons également un grand pas vers eux.</a:t>
            </a:r>
          </a:p>
        </p:txBody>
      </p:sp>
      <p:pic>
        <p:nvPicPr>
          <p:cNvPr id="3" name="Picture 2" descr="A group of people standing on a red carpet&#10;&#10;Description automatically generated">
            <a:extLst>
              <a:ext uri="{FF2B5EF4-FFF2-40B4-BE49-F238E27FC236}">
                <a16:creationId xmlns:a16="http://schemas.microsoft.com/office/drawing/2014/main" id="{99F658DD-C861-D8B8-8D84-4996C79A87F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630750" y="696726"/>
            <a:ext cx="3895424" cy="3895424"/>
          </a:xfrm>
          <a:prstGeom prst="flowChartConnector">
            <a:avLst/>
          </a:prstGeom>
        </p:spPr>
      </p:pic>
    </p:spTree>
    <p:extLst>
      <p:ext uri="{BB962C8B-B14F-4D97-AF65-F5344CB8AC3E}">
        <p14:creationId xmlns:p14="http://schemas.microsoft.com/office/powerpoint/2010/main" val="150013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2729" y="0"/>
            <a:ext cx="6478542" cy="6476617"/>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474888" y="554698"/>
            <a:ext cx="10489365"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ÉLARGISSEMENT</a:t>
            </a:r>
          </a:p>
        </p:txBody>
      </p:sp>
      <p:sp>
        <p:nvSpPr>
          <p:cNvPr id="10" name="TextBox 9">
            <a:extLst>
              <a:ext uri="{FF2B5EF4-FFF2-40B4-BE49-F238E27FC236}">
                <a16:creationId xmlns:a16="http://schemas.microsoft.com/office/drawing/2014/main" id="{10FF1469-0D01-ABCB-F996-30D9E27D0C48}"/>
              </a:ext>
            </a:extLst>
          </p:cNvPr>
          <p:cNvSpPr txBox="1"/>
          <p:nvPr/>
        </p:nvSpPr>
        <p:spPr>
          <a:xfrm>
            <a:off x="474888" y="1255766"/>
            <a:ext cx="8276005" cy="3046988"/>
          </a:xfrm>
          <a:prstGeom prst="rect">
            <a:avLst/>
          </a:prstGeom>
          <a:noFill/>
        </p:spPr>
        <p:txBody>
          <a:bodyPr wrap="square">
            <a:spAutoFit/>
          </a:bodyPr>
          <a:lstStyle/>
          <a:p>
            <a:pPr marL="285750" indent="-285750">
              <a:buFont typeface="Arial" panose="020B0604020202020204" pitchFamily="34" charset="0"/>
              <a:buChar char="•"/>
            </a:pPr>
            <a:r>
              <a:rPr lang="fr-FR" sz="2000" dirty="0">
                <a:solidFill>
                  <a:srgbClr val="272795"/>
                </a:solidFill>
                <a:latin typeface="EC Square Sans Pro" panose="020B0506040000020004" pitchFamily="34" charset="0"/>
              </a:rPr>
              <a:t>Chaque vague d’élargissement s’est accompagnée d’un </a:t>
            </a:r>
            <a:r>
              <a:rPr lang="fr-FR" sz="2000" b="1" dirty="0">
                <a:solidFill>
                  <a:srgbClr val="272795"/>
                </a:solidFill>
                <a:latin typeface="EC Square Sans Pro" panose="020B0506040000020004" pitchFamily="34" charset="0"/>
              </a:rPr>
              <a:t>approfondissement politique</a:t>
            </a:r>
            <a:r>
              <a:rPr lang="fr-FR" sz="2000" dirty="0">
                <a:solidFill>
                  <a:srgbClr val="272795"/>
                </a:solidFill>
                <a:latin typeface="EC Square Sans Pro" panose="020B0506040000020004" pitchFamily="34" charset="0"/>
              </a:rPr>
              <a:t>. Il est possible d’approfondir l’intégration et, en même temps, d’élargir notre Union.</a:t>
            </a:r>
          </a:p>
          <a:p>
            <a:pPr marL="285750" indent="-285750">
              <a:buFont typeface="Arial" panose="020B0604020202020204" pitchFamily="34" charset="0"/>
              <a:buChar char="•"/>
            </a:pPr>
            <a:endParaRPr lang="en-US" sz="200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000" b="1" dirty="0">
                <a:solidFill>
                  <a:srgbClr val="272795"/>
                </a:solidFill>
                <a:latin typeface="EC Square Sans Pro" panose="020B0506040000020004" pitchFamily="34" charset="0"/>
              </a:rPr>
              <a:t>Alors que les pays candidats se préparent à l’adhésion, l’Union doit, elle aussi, se tenir prête</a:t>
            </a:r>
            <a:r>
              <a:rPr lang="fr-FR" sz="2000" dirty="0">
                <a:solidFill>
                  <a:srgbClr val="272795"/>
                </a:solidFill>
                <a:latin typeface="EC Square Sans Pro" panose="020B0506040000020004" pitchFamily="34" charset="0"/>
              </a:rPr>
              <a:t>. Ce prochain élargissement doit être un </a:t>
            </a:r>
            <a:r>
              <a:rPr lang="fr-FR" sz="2000" b="1" dirty="0">
                <a:solidFill>
                  <a:srgbClr val="272795"/>
                </a:solidFill>
                <a:latin typeface="EC Square Sans Pro" panose="020B0506040000020004" pitchFamily="34" charset="0"/>
              </a:rPr>
              <a:t>catalyseur de progrès</a:t>
            </a:r>
            <a:r>
              <a:rPr lang="fr-FR" sz="2000" dirty="0">
                <a:solidFill>
                  <a:srgbClr val="272795"/>
                </a:solidFill>
                <a:latin typeface="EC Square Sans Pro" panose="020B0506040000020004" pitchFamily="34" charset="0"/>
              </a:rPr>
              <a:t>, à l’image de tous les élargissements antérieurs qui ont été préparés par de profondes réformes institutionnelles et se sont accompagnés de celles-ci. </a:t>
            </a:r>
          </a:p>
          <a:p>
            <a:pPr marL="285750" indent="-285750">
              <a:buFont typeface="Arial" panose="020B0604020202020204" pitchFamily="34" charset="0"/>
              <a:buChar char="•"/>
            </a:pPr>
            <a:endParaRPr lang="en-US" sz="1200" dirty="0">
              <a:solidFill>
                <a:srgbClr val="272795"/>
              </a:solidFill>
              <a:latin typeface="EC Square Sans Pro" panose="020B0506040000020004" pitchFamily="34" charset="0"/>
            </a:endParaRPr>
          </a:p>
        </p:txBody>
      </p:sp>
      <p:sp>
        <p:nvSpPr>
          <p:cNvPr id="2" name="TextBox 1">
            <a:extLst>
              <a:ext uri="{FF2B5EF4-FFF2-40B4-BE49-F238E27FC236}">
                <a16:creationId xmlns:a16="http://schemas.microsoft.com/office/drawing/2014/main" id="{5F3B048F-04AD-4024-5862-424654637CE0}"/>
              </a:ext>
            </a:extLst>
          </p:cNvPr>
          <p:cNvSpPr txBox="1"/>
          <p:nvPr/>
        </p:nvSpPr>
        <p:spPr>
          <a:xfrm>
            <a:off x="665270" y="4302754"/>
            <a:ext cx="8097078" cy="1323439"/>
          </a:xfrm>
          <a:prstGeom prst="rect">
            <a:avLst/>
          </a:prstGeom>
          <a:noFill/>
        </p:spPr>
        <p:txBody>
          <a:bodyPr wrap="square" rtlCol="0">
            <a:spAutoFit/>
          </a:bodyPr>
          <a:lstStyle/>
          <a:p>
            <a:r>
              <a:rPr lang="fr-FR" sz="2000" i="1" dirty="0">
                <a:solidFill>
                  <a:srgbClr val="272795"/>
                </a:solidFill>
                <a:latin typeface="EC Square Sans Pro" panose="020B0506040000020004" pitchFamily="34" charset="0"/>
              </a:rPr>
              <a:t>«L’avenir de l’</a:t>
            </a:r>
            <a:r>
              <a:rPr lang="fr-FR" sz="2000" b="1" i="1" dirty="0">
                <a:solidFill>
                  <a:srgbClr val="272795"/>
                </a:solidFill>
                <a:latin typeface="EC Square Sans Pro" panose="020B0506040000020004" pitchFamily="34" charset="0"/>
              </a:rPr>
              <a:t>Ukraine</a:t>
            </a:r>
            <a:r>
              <a:rPr lang="fr-FR" sz="2000" i="1" dirty="0">
                <a:solidFill>
                  <a:srgbClr val="272795"/>
                </a:solidFill>
                <a:latin typeface="EC Square Sans Pro" panose="020B0506040000020004" pitchFamily="34" charset="0"/>
              </a:rPr>
              <a:t> se trouve dans notre Union. L’avenir des </a:t>
            </a:r>
            <a:r>
              <a:rPr lang="fr-FR" sz="2000" b="1" i="1" dirty="0">
                <a:solidFill>
                  <a:srgbClr val="272795"/>
                </a:solidFill>
                <a:latin typeface="EC Square Sans Pro" panose="020B0506040000020004" pitchFamily="34" charset="0"/>
              </a:rPr>
              <a:t>Balkans occidentaux</a:t>
            </a:r>
            <a:r>
              <a:rPr lang="fr-FR" sz="2000" i="1" dirty="0">
                <a:solidFill>
                  <a:srgbClr val="272795"/>
                </a:solidFill>
                <a:latin typeface="EC Square Sans Pro" panose="020B0506040000020004" pitchFamily="34" charset="0"/>
              </a:rPr>
              <a:t> se trouve dans notre Union. L’avenir de la </a:t>
            </a:r>
            <a:r>
              <a:rPr lang="fr-FR" sz="2000" b="1" i="1" dirty="0">
                <a:solidFill>
                  <a:srgbClr val="272795"/>
                </a:solidFill>
                <a:latin typeface="EC Square Sans Pro" panose="020B0506040000020004" pitchFamily="34" charset="0"/>
              </a:rPr>
              <a:t>Moldavie</a:t>
            </a:r>
            <a:r>
              <a:rPr lang="fr-FR" sz="2000" i="1" dirty="0">
                <a:solidFill>
                  <a:srgbClr val="272795"/>
                </a:solidFill>
                <a:latin typeface="EC Square Sans Pro" panose="020B0506040000020004" pitchFamily="34" charset="0"/>
              </a:rPr>
              <a:t> se trouve dans notre Union. Et je sais à quel point la perspective européenne est importante pour tant de personnes en </a:t>
            </a:r>
            <a:r>
              <a:rPr lang="fr-FR" sz="2000" b="1" i="1" dirty="0">
                <a:solidFill>
                  <a:srgbClr val="272795"/>
                </a:solidFill>
                <a:latin typeface="EC Square Sans Pro" panose="020B0506040000020004" pitchFamily="34" charset="0"/>
              </a:rPr>
              <a:t>Géorgie</a:t>
            </a:r>
            <a:r>
              <a:rPr lang="fr-FR" sz="2000" i="1" dirty="0">
                <a:solidFill>
                  <a:srgbClr val="272795"/>
                </a:solidFill>
                <a:latin typeface="EC Square Sans Pro" panose="020B0506040000020004" pitchFamily="34" charset="0"/>
              </a:rPr>
              <a:t>.»</a:t>
            </a:r>
          </a:p>
        </p:txBody>
      </p:sp>
      <p:sp>
        <p:nvSpPr>
          <p:cNvPr id="3" name="TextBox 2">
            <a:extLst>
              <a:ext uri="{FF2B5EF4-FFF2-40B4-BE49-F238E27FC236}">
                <a16:creationId xmlns:a16="http://schemas.microsoft.com/office/drawing/2014/main" id="{2DEE527A-4BC9-8CBA-B1C9-5005BC096297}"/>
              </a:ext>
            </a:extLst>
          </p:cNvPr>
          <p:cNvSpPr txBox="1"/>
          <p:nvPr/>
        </p:nvSpPr>
        <p:spPr>
          <a:xfrm>
            <a:off x="1241739" y="5903192"/>
            <a:ext cx="7354957" cy="400110"/>
          </a:xfrm>
          <a:prstGeom prst="rect">
            <a:avLst/>
          </a:prstGeom>
          <a:noFill/>
        </p:spPr>
        <p:txBody>
          <a:bodyPr wrap="square" rtlCol="0">
            <a:spAutoFit/>
          </a:bodyPr>
          <a:lstStyle/>
          <a:p>
            <a:r>
              <a:rPr lang="fr-FR" sz="2000" b="1" i="1">
                <a:solidFill>
                  <a:srgbClr val="272795"/>
                </a:solidFill>
                <a:latin typeface="EC Square Sans Pro" panose="020B0506040000020004" pitchFamily="34" charset="0"/>
              </a:rPr>
              <a:t>Ursula von der Leyen</a:t>
            </a:r>
            <a:r>
              <a:rPr lang="fr-FR" sz="2000" i="1">
                <a:solidFill>
                  <a:srgbClr val="272795"/>
                </a:solidFill>
                <a:latin typeface="EC Square Sans Pro" panose="020B0506040000020004" pitchFamily="34" charset="0"/>
              </a:rPr>
              <a:t>, présidente de la Commission européenne </a:t>
            </a:r>
          </a:p>
        </p:txBody>
      </p:sp>
    </p:spTree>
    <p:extLst>
      <p:ext uri="{BB962C8B-B14F-4D97-AF65-F5344CB8AC3E}">
        <p14:creationId xmlns:p14="http://schemas.microsoft.com/office/powerpoint/2010/main" val="62350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06CF3A-93EC-4290-C4E8-1E58F87C1F77}"/>
              </a:ext>
            </a:extLst>
          </p:cNvPr>
          <p:cNvSpPr txBox="1"/>
          <p:nvPr/>
        </p:nvSpPr>
        <p:spPr>
          <a:xfrm>
            <a:off x="342920" y="1442326"/>
            <a:ext cx="6305238" cy="479253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r-FR" sz="2000" dirty="0">
                <a:solidFill>
                  <a:srgbClr val="272795"/>
                </a:solidFill>
                <a:latin typeface="EC Square Sans Pro" panose="020B0506040000020004" pitchFamily="34" charset="0"/>
              </a:rPr>
              <a:t>Grâce à «</a:t>
            </a:r>
            <a:r>
              <a:rPr lang="fr-FR" sz="2000" b="1" dirty="0">
                <a:solidFill>
                  <a:srgbClr val="272795"/>
                </a:solidFill>
                <a:latin typeface="EC Square Sans Pro" panose="020B0506040000020004" pitchFamily="34" charset="0"/>
              </a:rPr>
              <a:t>Global Gateway</a:t>
            </a:r>
            <a:r>
              <a:rPr lang="fr-FR" sz="2000" dirty="0">
                <a:solidFill>
                  <a:srgbClr val="272795"/>
                </a:solidFill>
                <a:latin typeface="EC Square Sans Pro" panose="020B0506040000020004" pitchFamily="34" charset="0"/>
              </a:rPr>
              <a:t>», notre </a:t>
            </a:r>
            <a:r>
              <a:rPr lang="fr-FR" sz="2000" b="1" dirty="0">
                <a:solidFill>
                  <a:srgbClr val="272795"/>
                </a:solidFill>
                <a:latin typeface="EC Square Sans Pro" panose="020B0506040000020004" pitchFamily="34" charset="0"/>
              </a:rPr>
              <a:t>plan de 300 milliards d’EUR</a:t>
            </a:r>
            <a:r>
              <a:rPr lang="fr-FR" sz="2000" dirty="0">
                <a:solidFill>
                  <a:srgbClr val="272795"/>
                </a:solidFill>
                <a:latin typeface="EC Square Sans Pro" panose="020B0506040000020004" pitchFamily="34" charset="0"/>
              </a:rPr>
              <a:t> qui vise à favoriser des investissements durables dans le monde entier, nous soutenons des projets d’infrastructure de haute qualité qui sont porteurs d’emplois, encouragent une croissance pérenne et créent de la valeur à l’échelle locale. Nous menons, cette année, </a:t>
            </a:r>
            <a:r>
              <a:rPr lang="fr-FR" sz="2000" b="1" dirty="0">
                <a:solidFill>
                  <a:srgbClr val="272795"/>
                </a:solidFill>
                <a:latin typeface="EC Square Sans Pro" panose="020B0506040000020004" pitchFamily="34" charset="0"/>
              </a:rPr>
              <a:t>90 grands projets dans le monde</a:t>
            </a:r>
            <a:r>
              <a:rPr lang="fr-FR" sz="2000" dirty="0">
                <a:solidFill>
                  <a:srgbClr val="272795"/>
                </a:solidFill>
                <a:latin typeface="EC Square Sans Pro" panose="020B0506040000020004" pitchFamily="34" charset="0"/>
              </a:rPr>
              <a:t>.</a:t>
            </a:r>
            <a:endParaRPr lang="en-US" sz="2000" dirty="0">
              <a:solidFill>
                <a:srgbClr val="272795"/>
              </a:solidFill>
              <a:latin typeface="EC Square Sans Pro" panose="020B0506040000020004" pitchFamily="34" charset="0"/>
            </a:endParaRPr>
          </a:p>
          <a:p>
            <a:pPr marL="285750" indent="-285750">
              <a:lnSpc>
                <a:spcPct val="107000"/>
              </a:lnSpc>
              <a:spcAft>
                <a:spcPts val="800"/>
              </a:spcAft>
              <a:buFont typeface="Arial" panose="020B0604020202020204" pitchFamily="34" charset="0"/>
              <a:buChar char="•"/>
            </a:pPr>
            <a:r>
              <a:rPr lang="fr-FR" sz="2000" dirty="0">
                <a:solidFill>
                  <a:srgbClr val="272795"/>
                </a:solidFill>
                <a:latin typeface="EC Square Sans Pro" panose="020B0506040000020004" pitchFamily="34" charset="0"/>
              </a:rPr>
              <a:t>Dans un esprit de collaboration internationale, l’UE et des démocraties partenaires ont institué des Conseils du commerce et des technologies (par ex., le </a:t>
            </a:r>
            <a:r>
              <a:rPr lang="fr-FR" sz="2000" b="1" dirty="0">
                <a:solidFill>
                  <a:srgbClr val="272795"/>
                </a:solidFill>
                <a:latin typeface="EC Square Sans Pro" panose="020B0506040000020004" pitchFamily="34" charset="0"/>
              </a:rPr>
              <a:t>Conseil du commerce et des technologies UE-États-Unis</a:t>
            </a:r>
            <a:r>
              <a:rPr lang="fr-FR" sz="2000" dirty="0">
                <a:solidFill>
                  <a:srgbClr val="272795"/>
                </a:solidFill>
                <a:latin typeface="EC Square Sans Pro" panose="020B0506040000020004" pitchFamily="34" charset="0"/>
              </a:rPr>
              <a:t>) afin de favoriser des partenariats productifs et de relever des défis communs.</a:t>
            </a:r>
          </a:p>
        </p:txBody>
      </p:sp>
      <p:sp>
        <p:nvSpPr>
          <p:cNvPr id="2" name="TextBox 1">
            <a:extLst>
              <a:ext uri="{FF2B5EF4-FFF2-40B4-BE49-F238E27FC236}">
                <a16:creationId xmlns:a16="http://schemas.microsoft.com/office/drawing/2014/main" id="{39C8645C-31E3-FD5C-9191-9431403675EB}"/>
              </a:ext>
            </a:extLst>
          </p:cNvPr>
          <p:cNvSpPr txBox="1"/>
          <p:nvPr/>
        </p:nvSpPr>
        <p:spPr>
          <a:xfrm>
            <a:off x="317753" y="315760"/>
            <a:ext cx="8544236"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EUROPE DANS LE MONDE, MIGRATION ET SÉCURITÉ</a:t>
            </a:r>
          </a:p>
        </p:txBody>
      </p:sp>
      <p:pic>
        <p:nvPicPr>
          <p:cNvPr id="5" name="Picture 4" descr="A blue background with yellow dots and stars&#10;&#10;Description automatically generated">
            <a:extLst>
              <a:ext uri="{FF2B5EF4-FFF2-40B4-BE49-F238E27FC236}">
                <a16:creationId xmlns:a16="http://schemas.microsoft.com/office/drawing/2014/main" id="{DD101EC6-A173-BC55-5711-9FC5B89CBAA1}"/>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6746771" y="2126690"/>
            <a:ext cx="5102309" cy="2906623"/>
          </a:xfrm>
          <a:prstGeom prst="roundRect">
            <a:avLst/>
          </a:prstGeom>
        </p:spPr>
      </p:pic>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848" y="711969"/>
            <a:ext cx="5737771" cy="5736066"/>
          </a:xfrm>
          <a:prstGeom prst="rect">
            <a:avLst/>
          </a:prstGeom>
          <a:effectLst>
            <a:softEdge rad="0"/>
          </a:effectLst>
        </p:spPr>
      </p:pic>
    </p:spTree>
    <p:extLst>
      <p:ext uri="{BB962C8B-B14F-4D97-AF65-F5344CB8AC3E}">
        <p14:creationId xmlns:p14="http://schemas.microsoft.com/office/powerpoint/2010/main" val="403911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1350" y="-3629149"/>
            <a:ext cx="6416735" cy="6414828"/>
          </a:xfrm>
          <a:prstGeom prst="rect">
            <a:avLst/>
          </a:prstGeom>
          <a:effectLst>
            <a:softEdge rad="0"/>
          </a:effectLst>
        </p:spPr>
      </p:pic>
      <p:sp>
        <p:nvSpPr>
          <p:cNvPr id="10" name="TextBox 9">
            <a:extLst>
              <a:ext uri="{FF2B5EF4-FFF2-40B4-BE49-F238E27FC236}">
                <a16:creationId xmlns:a16="http://schemas.microsoft.com/office/drawing/2014/main" id="{E906CF3A-93EC-4290-C4E8-1E58F87C1F77}"/>
              </a:ext>
            </a:extLst>
          </p:cNvPr>
          <p:cNvSpPr txBox="1"/>
          <p:nvPr/>
        </p:nvSpPr>
        <p:spPr>
          <a:xfrm>
            <a:off x="198148" y="1837345"/>
            <a:ext cx="4986410" cy="4401205"/>
          </a:xfrm>
          <a:prstGeom prst="rect">
            <a:avLst/>
          </a:prstGeom>
          <a:noFill/>
        </p:spPr>
        <p:txBody>
          <a:bodyPr wrap="square">
            <a:spAutoFit/>
          </a:bodyPr>
          <a:lstStyle/>
          <a:p>
            <a:pPr marL="285750" indent="-285750">
              <a:buFont typeface="Arial" panose="020B0604020202020204" pitchFamily="34" charset="0"/>
              <a:buChar char="•"/>
            </a:pPr>
            <a:r>
              <a:rPr lang="fr-FR" sz="2000" dirty="0">
                <a:solidFill>
                  <a:srgbClr val="272795"/>
                </a:solidFill>
                <a:latin typeface="EC Square Sans Pro" panose="020B0506040000020004" pitchFamily="34" charset="0"/>
              </a:rPr>
              <a:t>En septembre 2020, la Commission a présenté le </a:t>
            </a:r>
            <a:r>
              <a:rPr lang="fr-FR" sz="2000" b="1" dirty="0">
                <a:solidFill>
                  <a:srgbClr val="272795"/>
                </a:solidFill>
                <a:latin typeface="EC Square Sans Pro" panose="020B0506040000020004" pitchFamily="34" charset="0"/>
              </a:rPr>
              <a:t>nouveau pacte sur la migration et l’asile</a:t>
            </a:r>
            <a:r>
              <a:rPr lang="fr-FR" sz="2000" dirty="0">
                <a:solidFill>
                  <a:srgbClr val="272795"/>
                </a:solidFill>
                <a:latin typeface="EC Square Sans Pro" panose="020B0506040000020004" pitchFamily="34" charset="0"/>
              </a:rPr>
              <a:t>.</a:t>
            </a:r>
          </a:p>
          <a:p>
            <a:r>
              <a:rPr lang="fr-FR" sz="2000" b="1" dirty="0">
                <a:solidFill>
                  <a:srgbClr val="272795"/>
                </a:solidFill>
                <a:latin typeface="EC Square Sans Pro" panose="020B0506040000020004" pitchFamily="34" charset="0"/>
              </a:rPr>
              <a:t> </a:t>
            </a:r>
          </a:p>
          <a:p>
            <a:pPr marL="285750" indent="-285750">
              <a:buFont typeface="Arial" panose="020B0604020202020204" pitchFamily="34" charset="0"/>
              <a:buChar char="•"/>
            </a:pPr>
            <a:r>
              <a:rPr lang="fr-FR" sz="2000" dirty="0">
                <a:solidFill>
                  <a:srgbClr val="272795"/>
                </a:solidFill>
                <a:latin typeface="EC Square Sans Pro" panose="020B0506040000020004" pitchFamily="34" charset="0"/>
              </a:rPr>
              <a:t>Ce pacte établit un nouvel équilibre:</a:t>
            </a:r>
          </a:p>
          <a:p>
            <a:pPr marL="800100" lvl="1" indent="-342900">
              <a:buFont typeface="Wingdings" panose="05000000000000000000" pitchFamily="2" charset="2"/>
              <a:buChar char="Ø"/>
            </a:pPr>
            <a:r>
              <a:rPr lang="fr-FR" sz="2000" dirty="0">
                <a:solidFill>
                  <a:srgbClr val="272795"/>
                </a:solidFill>
                <a:latin typeface="EC Square Sans Pro" panose="020B0506040000020004" pitchFamily="34" charset="0"/>
              </a:rPr>
              <a:t>entre protection des frontières et protection des personnes,</a:t>
            </a:r>
          </a:p>
          <a:p>
            <a:pPr marL="800100" lvl="1" indent="-342900">
              <a:buFont typeface="Wingdings" panose="05000000000000000000" pitchFamily="2" charset="2"/>
              <a:buChar char="Ø"/>
            </a:pPr>
            <a:r>
              <a:rPr lang="fr-FR" sz="2000" dirty="0">
                <a:solidFill>
                  <a:srgbClr val="272795"/>
                </a:solidFill>
                <a:latin typeface="EC Square Sans Pro" panose="020B0506040000020004" pitchFamily="34" charset="0"/>
              </a:rPr>
              <a:t>entre souveraineté et solidarité, et</a:t>
            </a:r>
          </a:p>
          <a:p>
            <a:pPr marL="800100" lvl="1" indent="-342900">
              <a:buFont typeface="Wingdings" panose="05000000000000000000" pitchFamily="2" charset="2"/>
              <a:buChar char="Ø"/>
            </a:pPr>
            <a:r>
              <a:rPr lang="fr-FR" sz="2000" dirty="0">
                <a:solidFill>
                  <a:srgbClr val="272795"/>
                </a:solidFill>
                <a:latin typeface="EC Square Sans Pro" panose="020B0506040000020004" pitchFamily="34" charset="0"/>
              </a:rPr>
              <a:t>entre sécurité et humanité.</a:t>
            </a:r>
          </a:p>
          <a:p>
            <a:endParaRPr lang="en-IE" sz="2000" b="1"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000" dirty="0">
                <a:solidFill>
                  <a:srgbClr val="272795"/>
                </a:solidFill>
                <a:latin typeface="EC Square Sans Pro" panose="020B0506040000020004" pitchFamily="34" charset="0"/>
              </a:rPr>
              <a:t>Le 19 décembre 2022, la Commission a proposé, en outre, de renforcer les règles de </a:t>
            </a:r>
            <a:r>
              <a:rPr lang="fr-FR" sz="2000" b="1" dirty="0">
                <a:solidFill>
                  <a:srgbClr val="272795"/>
                </a:solidFill>
                <a:latin typeface="EC Square Sans Pro" panose="020B0506040000020004" pitchFamily="34" charset="0"/>
              </a:rPr>
              <a:t>prévention et de répression de la traite des êtres humains</a:t>
            </a:r>
            <a:r>
              <a:rPr lang="fr-FR" sz="2000" dirty="0">
                <a:solidFill>
                  <a:srgbClr val="272795"/>
                </a:solidFill>
                <a:latin typeface="EC Square Sans Pro" panose="020B0506040000020004" pitchFamily="34" charset="0"/>
              </a:rPr>
              <a:t>. </a:t>
            </a:r>
          </a:p>
        </p:txBody>
      </p:sp>
      <p:sp>
        <p:nvSpPr>
          <p:cNvPr id="2" name="TextBox 1">
            <a:extLst>
              <a:ext uri="{FF2B5EF4-FFF2-40B4-BE49-F238E27FC236}">
                <a16:creationId xmlns:a16="http://schemas.microsoft.com/office/drawing/2014/main" id="{39C8645C-31E3-FD5C-9191-9431403675EB}"/>
              </a:ext>
            </a:extLst>
          </p:cNvPr>
          <p:cNvSpPr txBox="1"/>
          <p:nvPr/>
        </p:nvSpPr>
        <p:spPr>
          <a:xfrm>
            <a:off x="198148" y="503955"/>
            <a:ext cx="8552781" cy="584775"/>
          </a:xfrm>
          <a:prstGeom prst="rect">
            <a:avLst/>
          </a:prstGeom>
          <a:noFill/>
        </p:spPr>
        <p:txBody>
          <a:bodyPr wrap="square">
            <a:spAutoFit/>
          </a:bodyPr>
          <a:lstStyle/>
          <a:p>
            <a:r>
              <a:rPr lang="fr-FR" sz="3200" b="1" i="0" u="none" strike="noStrike" baseline="0" dirty="0">
                <a:solidFill>
                  <a:srgbClr val="272795"/>
                </a:solidFill>
                <a:latin typeface="EC Square Sans Pro" panose="020B0506040000020004" pitchFamily="34" charset="0"/>
              </a:rPr>
              <a:t>EUROPE DANS LE MONDE, MIGRATION ET SÉCURITÉ</a:t>
            </a:r>
          </a:p>
        </p:txBody>
      </p:sp>
      <p:pic>
        <p:nvPicPr>
          <p:cNvPr id="5" name="Picture 4" descr="A map of a road with different colored pins&#10;&#10;Description automatically generated with medium confidence">
            <a:extLst>
              <a:ext uri="{FF2B5EF4-FFF2-40B4-BE49-F238E27FC236}">
                <a16:creationId xmlns:a16="http://schemas.microsoft.com/office/drawing/2014/main" id="{A5E0CB1A-76BD-ACBE-7447-371B3D597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41" y="1227089"/>
            <a:ext cx="6913911" cy="5019233"/>
          </a:xfrm>
          <a:prstGeom prst="roundRect">
            <a:avLst/>
          </a:prstGeom>
        </p:spPr>
      </p:pic>
    </p:spTree>
    <p:extLst>
      <p:ext uri="{BB962C8B-B14F-4D97-AF65-F5344CB8AC3E}">
        <p14:creationId xmlns:p14="http://schemas.microsoft.com/office/powerpoint/2010/main" val="368854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of yellow and white text&#10;&#10;Description automatically generated">
            <a:extLst>
              <a:ext uri="{FF2B5EF4-FFF2-40B4-BE49-F238E27FC236}">
                <a16:creationId xmlns:a16="http://schemas.microsoft.com/office/drawing/2014/main" id="{4BAA9E63-1DCC-8616-435A-286C22C097F9}"/>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503464" y="-1"/>
            <a:ext cx="11185072" cy="6196013"/>
          </a:xfrm>
          <a:prstGeom prst="rect">
            <a:avLst/>
          </a:prstGeom>
        </p:spPr>
      </p:pic>
      <p:sp>
        <p:nvSpPr>
          <p:cNvPr id="8" name="TextBox 7">
            <a:extLst>
              <a:ext uri="{FF2B5EF4-FFF2-40B4-BE49-F238E27FC236}">
                <a16:creationId xmlns:a16="http://schemas.microsoft.com/office/drawing/2014/main" id="{A9D21BD8-D097-80CF-FF30-40F97B42AD83}"/>
              </a:ext>
            </a:extLst>
          </p:cNvPr>
          <p:cNvSpPr txBox="1"/>
          <p:nvPr/>
        </p:nvSpPr>
        <p:spPr>
          <a:xfrm>
            <a:off x="1910178" y="2551837"/>
            <a:ext cx="8371643" cy="923330"/>
          </a:xfrm>
          <a:prstGeom prst="rect">
            <a:avLst/>
          </a:prstGeom>
          <a:noFill/>
        </p:spPr>
        <p:txBody>
          <a:bodyPr wrap="square" rtlCol="0">
            <a:spAutoFit/>
          </a:bodyPr>
          <a:lstStyle/>
          <a:p>
            <a:pPr algn="ctr">
              <a:lnSpc>
                <a:spcPct val="90000"/>
              </a:lnSpc>
              <a:spcBef>
                <a:spcPct val="0"/>
              </a:spcBef>
            </a:pPr>
            <a:r>
              <a:rPr lang="fr-FR" sz="6000">
                <a:solidFill>
                  <a:srgbClr val="F9F5EA"/>
                </a:solidFill>
                <a:latin typeface="+mj-lt"/>
                <a:ea typeface="+mj-ea"/>
                <a:cs typeface="+mj-cs"/>
              </a:rPr>
              <a:t>PRINCIPALES INITIATIVES</a:t>
            </a:r>
          </a:p>
        </p:txBody>
      </p:sp>
    </p:spTree>
    <p:extLst>
      <p:ext uri="{BB962C8B-B14F-4D97-AF65-F5344CB8AC3E}">
        <p14:creationId xmlns:p14="http://schemas.microsoft.com/office/powerpoint/2010/main" val="286003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011B8F8-9C00-8EAA-7660-DC92B2713CF4}"/>
              </a:ext>
            </a:extLst>
          </p:cNvPr>
          <p:cNvSpPr txBox="1">
            <a:spLocks/>
          </p:cNvSpPr>
          <p:nvPr/>
        </p:nvSpPr>
        <p:spPr>
          <a:xfrm>
            <a:off x="262255" y="469575"/>
            <a:ext cx="6960978" cy="49261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rgbClr val="5D5DFD"/>
                </a:solidFill>
                <a:latin typeface="+mj-lt"/>
                <a:ea typeface="+mj-ea"/>
                <a:cs typeface="+mj-cs"/>
              </a:defRPr>
            </a:lvl1pPr>
          </a:lstStyle>
          <a:p>
            <a:r>
              <a:rPr lang="fr-FR" sz="3200" dirty="0"/>
              <a:t>GRANDES PRIORITÉS POUR 2024</a:t>
            </a:r>
          </a:p>
        </p:txBody>
      </p:sp>
      <p:pic>
        <p:nvPicPr>
          <p:cNvPr id="15" name="Picture 14">
            <a:extLst>
              <a:ext uri="{FF2B5EF4-FFF2-40B4-BE49-F238E27FC236}">
                <a16:creationId xmlns:a16="http://schemas.microsoft.com/office/drawing/2014/main" id="{506D2B03-24A5-AC0D-E030-96C63A19619E}"/>
              </a:ext>
            </a:extLst>
          </p:cNvPr>
          <p:cNvPicPr>
            <a:picLocks noChangeAspect="1"/>
          </p:cNvPicPr>
          <p:nvPr/>
        </p:nvPicPr>
        <p:blipFill>
          <a:blip r:embed="rId2"/>
          <a:srcRect/>
          <a:stretch/>
        </p:blipFill>
        <p:spPr>
          <a:xfrm>
            <a:off x="6170314" y="-4663659"/>
            <a:ext cx="5759431" cy="5759431"/>
          </a:xfrm>
          <a:prstGeom prst="rect">
            <a:avLst/>
          </a:prstGeom>
        </p:spPr>
      </p:pic>
      <p:sp>
        <p:nvSpPr>
          <p:cNvPr id="3" name="TextBox 2">
            <a:extLst>
              <a:ext uri="{FF2B5EF4-FFF2-40B4-BE49-F238E27FC236}">
                <a16:creationId xmlns:a16="http://schemas.microsoft.com/office/drawing/2014/main" id="{9A4224CF-D1FB-C4EA-6259-697A629CF1CF}"/>
              </a:ext>
            </a:extLst>
          </p:cNvPr>
          <p:cNvSpPr txBox="1"/>
          <p:nvPr/>
        </p:nvSpPr>
        <p:spPr>
          <a:xfrm>
            <a:off x="499955" y="1305402"/>
            <a:ext cx="4539217" cy="1231106"/>
          </a:xfrm>
          <a:prstGeom prst="rect">
            <a:avLst/>
          </a:prstGeom>
          <a:noFill/>
        </p:spPr>
        <p:txBody>
          <a:bodyPr wrap="square">
            <a:spAutoFit/>
          </a:bodyPr>
          <a:lstStyle/>
          <a:p>
            <a:r>
              <a:rPr lang="fr-FR" sz="2200" b="0" i="0" u="none" strike="noStrike" baseline="0" dirty="0">
                <a:solidFill>
                  <a:srgbClr val="5C5CFC"/>
                </a:solidFill>
                <a:latin typeface="EC Square Sans Pro" panose="020B0506040000020004" pitchFamily="34" charset="0"/>
              </a:rPr>
              <a:t>Un pacte vert pour l’Europe</a:t>
            </a:r>
            <a:r>
              <a:rPr lang="fr-FR" sz="28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b="0" i="0" u="none" strike="noStrike" baseline="0" dirty="0">
                <a:solidFill>
                  <a:srgbClr val="313131"/>
                </a:solidFill>
                <a:latin typeface="EC Square Sans Pro" panose="020B0506040000020004" pitchFamily="34" charset="0"/>
              </a:rPr>
              <a:t>Train de mesures européennes sur l’énergie éolienne </a:t>
            </a:r>
          </a:p>
          <a:p>
            <a:pPr marL="285750" indent="-285750">
              <a:buClr>
                <a:srgbClr val="F58652"/>
              </a:buClr>
              <a:buFont typeface="Arial" panose="020B0604020202020204" pitchFamily="34" charset="0"/>
              <a:buChar char="•"/>
            </a:pPr>
            <a:r>
              <a:rPr lang="fr-FR" sz="1400" b="0" i="0" u="none" strike="noStrike" baseline="0" dirty="0">
                <a:solidFill>
                  <a:srgbClr val="313131"/>
                </a:solidFill>
                <a:latin typeface="EC Square Sans Pro" panose="020B0506040000020004" pitchFamily="34" charset="0"/>
              </a:rPr>
              <a:t>Objectif climatique à l’horizon 2040 </a:t>
            </a:r>
          </a:p>
          <a:p>
            <a:pPr marL="285750" indent="-285750">
              <a:buClr>
                <a:srgbClr val="F58652"/>
              </a:buClr>
              <a:buFont typeface="Arial" panose="020B0604020202020204" pitchFamily="34" charset="0"/>
              <a:buChar char="•"/>
            </a:pPr>
            <a:r>
              <a:rPr lang="fr-FR" sz="1400" b="0" i="0" u="none" strike="noStrike" baseline="0" dirty="0">
                <a:solidFill>
                  <a:srgbClr val="313131"/>
                </a:solidFill>
                <a:latin typeface="EC Square Sans Pro" panose="020B0506040000020004" pitchFamily="34" charset="0"/>
              </a:rPr>
              <a:t>Initiative pour la résilience dans le domaine de l’eau</a:t>
            </a:r>
            <a:r>
              <a:rPr lang="fr-FR" b="0" i="0" u="none" strike="noStrike" baseline="0" dirty="0">
                <a:solidFill>
                  <a:srgbClr val="313131"/>
                </a:solidFill>
                <a:latin typeface="EC Square Sans Pro" panose="020B0506040000020004" pitchFamily="34" charset="0"/>
              </a:rPr>
              <a:t> </a:t>
            </a:r>
          </a:p>
        </p:txBody>
      </p:sp>
      <p:sp>
        <p:nvSpPr>
          <p:cNvPr id="5" name="TextBox 4">
            <a:extLst>
              <a:ext uri="{FF2B5EF4-FFF2-40B4-BE49-F238E27FC236}">
                <a16:creationId xmlns:a16="http://schemas.microsoft.com/office/drawing/2014/main" id="{FB5DDFA6-50DF-5F08-140E-67CD4871C0C7}"/>
              </a:ext>
            </a:extLst>
          </p:cNvPr>
          <p:cNvSpPr txBox="1"/>
          <p:nvPr/>
        </p:nvSpPr>
        <p:spPr>
          <a:xfrm>
            <a:off x="499955" y="2836322"/>
            <a:ext cx="4965105" cy="1877437"/>
          </a:xfrm>
          <a:prstGeom prst="rect">
            <a:avLst/>
          </a:prstGeom>
          <a:noFill/>
        </p:spPr>
        <p:txBody>
          <a:bodyPr wrap="square">
            <a:spAutoFit/>
          </a:bodyPr>
          <a:lstStyle/>
          <a:p>
            <a:r>
              <a:rPr lang="fr-FR" sz="2200" dirty="0">
                <a:solidFill>
                  <a:srgbClr val="5C5CFC"/>
                </a:solidFill>
                <a:latin typeface="EC Square Sans Pro" panose="020B0506040000020004" pitchFamily="34" charset="0"/>
              </a:rPr>
              <a:t>Une Europe adaptée à l’ère du numérique</a:t>
            </a:r>
            <a:r>
              <a:rPr lang="fr-FR" sz="28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Législation spatiale de l’UE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Stratégie relative à une économie fondée sur les données spatiales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Initiative visant à ouvrir les capacités européennes de </a:t>
            </a:r>
            <a:r>
              <a:rPr lang="fr-FR" sz="1400" dirty="0" err="1">
                <a:solidFill>
                  <a:srgbClr val="313131"/>
                </a:solidFill>
                <a:latin typeface="EC Square Sans Pro" panose="020B0506040000020004" pitchFamily="34" charset="0"/>
              </a:rPr>
              <a:t>supercalcul</a:t>
            </a:r>
            <a:r>
              <a:rPr lang="fr-FR" sz="1400" dirty="0">
                <a:solidFill>
                  <a:srgbClr val="313131"/>
                </a:solidFill>
                <a:latin typeface="EC Square Sans Pro" panose="020B0506040000020004" pitchFamily="34" charset="0"/>
              </a:rPr>
              <a:t> aux jeunes entreprises d’IA qui sont éthiques et responsables</a:t>
            </a:r>
            <a:r>
              <a:rPr lang="fr-FR" sz="1800" b="0" i="0" u="none" strike="noStrike" baseline="0" dirty="0">
                <a:solidFill>
                  <a:srgbClr val="313131"/>
                </a:solidFill>
                <a:latin typeface="EC Square Sans Pro" panose="020B0506040000020004" pitchFamily="34" charset="0"/>
              </a:rPr>
              <a:t> </a:t>
            </a:r>
          </a:p>
        </p:txBody>
      </p:sp>
      <p:sp>
        <p:nvSpPr>
          <p:cNvPr id="7" name="TextBox 6">
            <a:extLst>
              <a:ext uri="{FF2B5EF4-FFF2-40B4-BE49-F238E27FC236}">
                <a16:creationId xmlns:a16="http://schemas.microsoft.com/office/drawing/2014/main" id="{71B88A01-02B3-2B6F-2575-FBCDA39E6F05}"/>
              </a:ext>
            </a:extLst>
          </p:cNvPr>
          <p:cNvSpPr txBox="1"/>
          <p:nvPr/>
        </p:nvSpPr>
        <p:spPr>
          <a:xfrm>
            <a:off x="485998" y="4745910"/>
            <a:ext cx="5684316" cy="1877437"/>
          </a:xfrm>
          <a:prstGeom prst="rect">
            <a:avLst/>
          </a:prstGeom>
          <a:noFill/>
        </p:spPr>
        <p:txBody>
          <a:bodyPr wrap="square">
            <a:spAutoFit/>
          </a:bodyPr>
          <a:lstStyle/>
          <a:p>
            <a:r>
              <a:rPr lang="fr-FR" sz="2200" dirty="0">
                <a:solidFill>
                  <a:srgbClr val="5C5CFC"/>
                </a:solidFill>
                <a:latin typeface="EC Square Sans Pro" panose="020B0506040000020004" pitchFamily="34" charset="0"/>
              </a:rPr>
              <a:t>Une économie au service des personnes</a:t>
            </a:r>
            <a:r>
              <a:rPr lang="fr-FR" sz="28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Initiative de l’UE en faveur des biotechnologies et de la </a:t>
            </a:r>
            <a:br>
              <a:rPr lang="fr-FR" sz="1400" dirty="0">
                <a:solidFill>
                  <a:srgbClr val="313131"/>
                </a:solidFill>
                <a:latin typeface="EC Square Sans Pro" panose="020B0506040000020004" pitchFamily="34" charset="0"/>
              </a:rPr>
            </a:br>
            <a:r>
              <a:rPr lang="fr-FR" sz="1400" dirty="0">
                <a:solidFill>
                  <a:srgbClr val="313131"/>
                </a:solidFill>
                <a:latin typeface="EC Square Sans Pro" panose="020B0506040000020004" pitchFamily="34" charset="0"/>
              </a:rPr>
              <a:t>production de produits biologiques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Suivi du sommet de Val Duchesse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Matériaux avancés pour assurer la primauté industrielle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Initiative concernant les règles relatives au comité d’entreprise européen</a:t>
            </a:r>
            <a:r>
              <a:rPr lang="fr-FR" sz="1800" b="0" i="0" u="none" strike="noStrike" baseline="0" dirty="0">
                <a:solidFill>
                  <a:srgbClr val="313131"/>
                </a:solidFill>
                <a:latin typeface="EC Square Sans Pro" panose="020B0506040000020004" pitchFamily="34" charset="0"/>
              </a:rPr>
              <a:t> </a:t>
            </a:r>
          </a:p>
        </p:txBody>
      </p:sp>
      <p:sp>
        <p:nvSpPr>
          <p:cNvPr id="9" name="TextBox 8">
            <a:extLst>
              <a:ext uri="{FF2B5EF4-FFF2-40B4-BE49-F238E27FC236}">
                <a16:creationId xmlns:a16="http://schemas.microsoft.com/office/drawing/2014/main" id="{DCD40A65-5E21-0CD3-BEC2-ED931DF52679}"/>
              </a:ext>
            </a:extLst>
          </p:cNvPr>
          <p:cNvSpPr txBox="1"/>
          <p:nvPr/>
        </p:nvSpPr>
        <p:spPr>
          <a:xfrm>
            <a:off x="5944006" y="1318770"/>
            <a:ext cx="5230151" cy="1354217"/>
          </a:xfrm>
          <a:prstGeom prst="rect">
            <a:avLst/>
          </a:prstGeom>
          <a:noFill/>
        </p:spPr>
        <p:txBody>
          <a:bodyPr wrap="square">
            <a:spAutoFit/>
          </a:bodyPr>
          <a:lstStyle/>
          <a:p>
            <a:r>
              <a:rPr lang="fr-FR" sz="2200" dirty="0">
                <a:solidFill>
                  <a:srgbClr val="5C5CFC"/>
                </a:solidFill>
                <a:latin typeface="EC Square Sans Pro" panose="020B0506040000020004" pitchFamily="34" charset="0"/>
              </a:rPr>
              <a:t>Une Europe plus forte sur la scène internationale</a:t>
            </a:r>
            <a:r>
              <a:rPr lang="fr-FR" sz="28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Renforcement du partenariat avec l’Afrique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Stratégie industrielle de défense européenne</a:t>
            </a:r>
            <a:r>
              <a:rPr lang="fr-FR" sz="1800" b="0" i="0" u="none" strike="noStrike" baseline="0" dirty="0">
                <a:solidFill>
                  <a:srgbClr val="313131"/>
                </a:solidFill>
                <a:latin typeface="EC Square Sans Pro" panose="020B0506040000020004" pitchFamily="34" charset="0"/>
              </a:rPr>
              <a:t> </a:t>
            </a:r>
          </a:p>
        </p:txBody>
      </p:sp>
      <p:sp>
        <p:nvSpPr>
          <p:cNvPr id="11" name="TextBox 10">
            <a:extLst>
              <a:ext uri="{FF2B5EF4-FFF2-40B4-BE49-F238E27FC236}">
                <a16:creationId xmlns:a16="http://schemas.microsoft.com/office/drawing/2014/main" id="{25224349-7B6B-7DFC-7FD5-186EFAFC8FC5}"/>
              </a:ext>
            </a:extLst>
          </p:cNvPr>
          <p:cNvSpPr txBox="1"/>
          <p:nvPr/>
        </p:nvSpPr>
        <p:spPr>
          <a:xfrm>
            <a:off x="5944006" y="2950916"/>
            <a:ext cx="5684315" cy="2092881"/>
          </a:xfrm>
          <a:prstGeom prst="rect">
            <a:avLst/>
          </a:prstGeom>
          <a:noFill/>
        </p:spPr>
        <p:txBody>
          <a:bodyPr wrap="square">
            <a:spAutoFit/>
          </a:bodyPr>
          <a:lstStyle/>
          <a:p>
            <a:r>
              <a:rPr lang="fr-FR" sz="2200" dirty="0">
                <a:solidFill>
                  <a:srgbClr val="5C5CFC"/>
                </a:solidFill>
                <a:latin typeface="EC Square Sans Pro" panose="020B0506040000020004" pitchFamily="34" charset="0"/>
              </a:rPr>
              <a:t>Promouvoir notre mode de vie européen</a:t>
            </a:r>
            <a:r>
              <a:rPr lang="fr-FR" sz="28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Prolongation de la protection temporaire accordée aux personnes </a:t>
            </a:r>
            <a:br>
              <a:rPr lang="fr-FR" sz="1400" dirty="0">
                <a:solidFill>
                  <a:srgbClr val="313131"/>
                </a:solidFill>
                <a:latin typeface="EC Square Sans Pro" panose="020B0506040000020004" pitchFamily="34" charset="0"/>
              </a:rPr>
            </a:br>
            <a:r>
              <a:rPr lang="fr-FR" sz="1400" dirty="0">
                <a:solidFill>
                  <a:srgbClr val="313131"/>
                </a:solidFill>
                <a:latin typeface="EC Square Sans Pro" panose="020B0506040000020004" pitchFamily="34" charset="0"/>
              </a:rPr>
              <a:t>fuyant l’Ukraine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Plan d’action sur la lutte contre le trafic de stupéfiants, qui prévoit notamment une alliance des ports européens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Mise à jour du cadre juridique et renforcement de la coopération en matière de lutte contre le trafic de migrants</a:t>
            </a:r>
            <a:r>
              <a:rPr lang="fr-FR" sz="1800" b="0" i="0" u="none" strike="noStrike" baseline="0" dirty="0">
                <a:solidFill>
                  <a:srgbClr val="313131"/>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Diplôme européen commun </a:t>
            </a:r>
          </a:p>
        </p:txBody>
      </p:sp>
      <p:sp>
        <p:nvSpPr>
          <p:cNvPr id="16" name="TextBox 15">
            <a:extLst>
              <a:ext uri="{FF2B5EF4-FFF2-40B4-BE49-F238E27FC236}">
                <a16:creationId xmlns:a16="http://schemas.microsoft.com/office/drawing/2014/main" id="{7F3DC523-3206-D5D8-8E52-F5E5C9180E34}"/>
              </a:ext>
            </a:extLst>
          </p:cNvPr>
          <p:cNvSpPr txBox="1"/>
          <p:nvPr/>
        </p:nvSpPr>
        <p:spPr>
          <a:xfrm>
            <a:off x="5944006" y="5165380"/>
            <a:ext cx="6212046" cy="1323439"/>
          </a:xfrm>
          <a:prstGeom prst="rect">
            <a:avLst/>
          </a:prstGeom>
          <a:noFill/>
        </p:spPr>
        <p:txBody>
          <a:bodyPr wrap="square">
            <a:spAutoFit/>
          </a:bodyPr>
          <a:lstStyle/>
          <a:p>
            <a:r>
              <a:rPr lang="fr-FR" sz="2200" dirty="0">
                <a:solidFill>
                  <a:srgbClr val="5C5CFC"/>
                </a:solidFill>
                <a:latin typeface="EC Square Sans Pro" panose="020B0506040000020004" pitchFamily="34" charset="0"/>
              </a:rPr>
              <a:t>Un nouvel élan pour la démocratie européenne</a:t>
            </a:r>
            <a:r>
              <a:rPr lang="fr-FR" sz="2400" b="0" i="0" u="none" strike="noStrike" baseline="0" dirty="0">
                <a:solidFill>
                  <a:srgbClr val="5C5CFC"/>
                </a:solidFill>
                <a:latin typeface="EC Square Sans Pro" panose="020B0506040000020004" pitchFamily="34" charset="0"/>
              </a:rPr>
              <a: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Communication sur les réformes et les réexamens des politiques </a:t>
            </a:r>
            <a:br>
              <a:rPr lang="fr-FR" sz="1400" dirty="0">
                <a:solidFill>
                  <a:srgbClr val="313131"/>
                </a:solidFill>
                <a:latin typeface="EC Square Sans Pro" panose="020B0506040000020004" pitchFamily="34" charset="0"/>
              </a:rPr>
            </a:br>
            <a:r>
              <a:rPr lang="fr-FR" sz="1400" dirty="0">
                <a:solidFill>
                  <a:srgbClr val="313131"/>
                </a:solidFill>
                <a:latin typeface="EC Square Sans Pro" panose="020B0506040000020004" pitchFamily="34" charset="0"/>
              </a:rPr>
              <a:t>avant élargissement </a:t>
            </a:r>
          </a:p>
          <a:p>
            <a:pPr marL="285750" indent="-285750">
              <a:buClr>
                <a:srgbClr val="F58652"/>
              </a:buClr>
              <a:buFont typeface="Arial" panose="020B0604020202020204" pitchFamily="34" charset="0"/>
              <a:buChar char="•"/>
            </a:pPr>
            <a:r>
              <a:rPr lang="fr-FR" sz="1400" dirty="0">
                <a:solidFill>
                  <a:srgbClr val="313131"/>
                </a:solidFill>
                <a:latin typeface="EC Square Sans Pro" panose="020B0506040000020004" pitchFamily="34" charset="0"/>
              </a:rPr>
              <a:t>Recommandation de la Commission relative aux systèmes intégrés de protection de l’enfance</a:t>
            </a:r>
          </a:p>
        </p:txBody>
      </p:sp>
      <p:cxnSp>
        <p:nvCxnSpPr>
          <p:cNvPr id="21" name="Straight Connector 20">
            <a:extLst>
              <a:ext uri="{FF2B5EF4-FFF2-40B4-BE49-F238E27FC236}">
                <a16:creationId xmlns:a16="http://schemas.microsoft.com/office/drawing/2014/main" id="{0ACB0D1B-90A0-F8CD-C573-052A5E2C688B}"/>
              </a:ext>
            </a:extLst>
          </p:cNvPr>
          <p:cNvCxnSpPr>
            <a:cxnSpLocks/>
          </p:cNvCxnSpPr>
          <p:nvPr/>
        </p:nvCxnSpPr>
        <p:spPr>
          <a:xfrm>
            <a:off x="5863905" y="1168078"/>
            <a:ext cx="0" cy="5508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C7F8245-858D-F9C3-5C65-337A9F13697E}"/>
              </a:ext>
            </a:extLst>
          </p:cNvPr>
          <p:cNvCxnSpPr/>
          <p:nvPr/>
        </p:nvCxnSpPr>
        <p:spPr>
          <a:xfrm>
            <a:off x="485998" y="2715768"/>
            <a:ext cx="537790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82FDA2C6-D8E6-85F4-07AC-DD9F7F449FA6}"/>
              </a:ext>
            </a:extLst>
          </p:cNvPr>
          <p:cNvCxnSpPr/>
          <p:nvPr/>
        </p:nvCxnSpPr>
        <p:spPr>
          <a:xfrm>
            <a:off x="499955" y="4703021"/>
            <a:ext cx="537790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7F69A3F6-5EB9-8D1D-17F2-043C5D623970}"/>
              </a:ext>
            </a:extLst>
          </p:cNvPr>
          <p:cNvCxnSpPr/>
          <p:nvPr/>
        </p:nvCxnSpPr>
        <p:spPr>
          <a:xfrm>
            <a:off x="5863905" y="2923962"/>
            <a:ext cx="58003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5AC797E5-12E8-564D-5895-5A44C18A12EA}"/>
              </a:ext>
            </a:extLst>
          </p:cNvPr>
          <p:cNvCxnSpPr/>
          <p:nvPr/>
        </p:nvCxnSpPr>
        <p:spPr>
          <a:xfrm>
            <a:off x="5863905" y="5105620"/>
            <a:ext cx="58003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9733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6DB711-3FEE-F50E-3113-AC095EC66048}"/>
              </a:ext>
            </a:extLst>
          </p:cNvPr>
          <p:cNvSpPr/>
          <p:nvPr/>
        </p:nvSpPr>
        <p:spPr>
          <a:xfrm>
            <a:off x="0" y="0"/>
            <a:ext cx="1330580" cy="1184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5" name="Subtitle 4">
            <a:extLst>
              <a:ext uri="{FF2B5EF4-FFF2-40B4-BE49-F238E27FC236}">
                <a16:creationId xmlns:a16="http://schemas.microsoft.com/office/drawing/2014/main" id="{1306E67B-0068-BD2A-3766-3031DE2AD0FF}"/>
              </a:ext>
            </a:extLst>
          </p:cNvPr>
          <p:cNvSpPr>
            <a:spLocks noGrp="1"/>
          </p:cNvSpPr>
          <p:nvPr>
            <p:ph type="subTitle" idx="1"/>
          </p:nvPr>
        </p:nvSpPr>
        <p:spPr>
          <a:xfrm>
            <a:off x="1326856" y="1318739"/>
            <a:ext cx="9530840" cy="1655762"/>
          </a:xfrm>
        </p:spPr>
        <p:txBody>
          <a:bodyPr/>
          <a:lstStyle/>
          <a:p>
            <a:r>
              <a:rPr lang="fr-FR" sz="2000" b="0" u="none" strike="noStrike" baseline="0" dirty="0">
                <a:solidFill>
                  <a:srgbClr val="3C3CA0"/>
                </a:solidFill>
                <a:latin typeface="EC Square Sans Pro" panose="020B0506040000020004" pitchFamily="34" charset="0"/>
              </a:rPr>
              <a:t>Cette présentation vise à vous aider à communiquer et à présenter des informations sur les principales propositions et/ou politiques de la Commission. Elle est exclusivement destinée à cette fin et ne constitue pas un document officiel. Elle est également destinée au seul usage interne des services de la Commission européenne. Elle ne doit pas être republiée à l’extérieur, diffusée, transmise ou distribuée à un public externe.</a:t>
            </a:r>
          </a:p>
          <a:p>
            <a:r>
              <a:rPr lang="fr-FR" sz="2000" b="0" u="none" strike="noStrike" baseline="0" dirty="0">
                <a:solidFill>
                  <a:srgbClr val="3C3CA0"/>
                </a:solidFill>
                <a:latin typeface="EC Square Sans Pro" panose="020B0506040000020004" pitchFamily="34" charset="0"/>
              </a:rPr>
              <a:t>Vous pouvez la personnaliser en fonction de votre public et de vos besoins (par exemple, en ajoutant des citations de commissaires, en utilisant des exemples ou des données propres à un pays/une région). Toutefois, vous ne devriez pas modifier ou créer une œuvre dérivée à partir d’éléments de la présentation.</a:t>
            </a:r>
          </a:p>
          <a:p>
            <a:r>
              <a:rPr lang="fr-FR" sz="2000" b="0" u="none" strike="noStrike" baseline="0" dirty="0">
                <a:solidFill>
                  <a:srgbClr val="3C3CA0"/>
                </a:solidFill>
                <a:latin typeface="EC Square Sans Pro" panose="020B0506040000020004" pitchFamily="34" charset="0"/>
              </a:rPr>
              <a:t>Celle-ci peut être utilisée en totalité ou de manière sélective, sans altération du contenu. </a:t>
            </a:r>
          </a:p>
          <a:p>
            <a:pPr algn="r"/>
            <a:endParaRPr lang="en-IE" sz="2000" dirty="0"/>
          </a:p>
        </p:txBody>
      </p:sp>
      <p:sp>
        <p:nvSpPr>
          <p:cNvPr id="6" name="TextBox 5">
            <a:extLst>
              <a:ext uri="{FF2B5EF4-FFF2-40B4-BE49-F238E27FC236}">
                <a16:creationId xmlns:a16="http://schemas.microsoft.com/office/drawing/2014/main" id="{64F31326-87FD-CDCC-3225-94E2BBFD2D4B}"/>
              </a:ext>
            </a:extLst>
          </p:cNvPr>
          <p:cNvSpPr txBox="1"/>
          <p:nvPr/>
        </p:nvSpPr>
        <p:spPr>
          <a:xfrm>
            <a:off x="1105256" y="5067795"/>
            <a:ext cx="9981488" cy="748923"/>
          </a:xfrm>
          <a:prstGeom prst="rect">
            <a:avLst/>
          </a:prstGeom>
          <a:noFill/>
        </p:spPr>
        <p:txBody>
          <a:bodyPr wrap="square">
            <a:spAutoFit/>
          </a:bodyPr>
          <a:lstStyle/>
          <a:p>
            <a:pPr algn="ctr">
              <a:spcAft>
                <a:spcPts val="800"/>
              </a:spcAft>
              <a:buClr>
                <a:schemeClr val="tx2"/>
              </a:buClr>
            </a:pPr>
            <a:r>
              <a:rPr lang="fr-FR" i="1">
                <a:solidFill>
                  <a:srgbClr val="3C3CA0"/>
                </a:solidFill>
                <a:latin typeface="EC Square Sans Pro" panose="020B0506040000020004" pitchFamily="34" charset="0"/>
              </a:rPr>
              <a:t>Pour toute question ou retour d’information, vous pouvez contacter </a:t>
            </a:r>
          </a:p>
          <a:p>
            <a:pPr algn="ctr">
              <a:spcAft>
                <a:spcPts val="800"/>
              </a:spcAft>
              <a:buClr>
                <a:schemeClr val="tx2"/>
              </a:buClr>
            </a:pPr>
            <a:r>
              <a:rPr lang="fr-FR" i="1">
                <a:solidFill>
                  <a:srgbClr val="3C3CA0"/>
                </a:solidFill>
                <a:latin typeface="EC Square Sans Pro" panose="020B0506040000020004" pitchFamily="34" charset="0"/>
              </a:rPr>
              <a:t>l’Unité COMM.SPP.01: «Discours, édition multimédia et liaison avec les représentations» – Peter VALANT</a:t>
            </a:r>
          </a:p>
        </p:txBody>
      </p:sp>
      <p:sp>
        <p:nvSpPr>
          <p:cNvPr id="9" name="TextBox 8">
            <a:extLst>
              <a:ext uri="{FF2B5EF4-FFF2-40B4-BE49-F238E27FC236}">
                <a16:creationId xmlns:a16="http://schemas.microsoft.com/office/drawing/2014/main" id="{F817FEAB-1A70-BAA7-F327-EFB6D4894EA1}"/>
              </a:ext>
            </a:extLst>
          </p:cNvPr>
          <p:cNvSpPr txBox="1"/>
          <p:nvPr/>
        </p:nvSpPr>
        <p:spPr>
          <a:xfrm>
            <a:off x="68368" y="14964"/>
            <a:ext cx="1330580" cy="1015663"/>
          </a:xfrm>
          <a:prstGeom prst="rect">
            <a:avLst/>
          </a:prstGeom>
          <a:noFill/>
        </p:spPr>
        <p:txBody>
          <a:bodyPr wrap="square">
            <a:spAutoFit/>
          </a:bodyPr>
          <a:lstStyle/>
          <a:p>
            <a:r>
              <a:rPr lang="fr-FR" sz="1200" b="1" dirty="0">
                <a:solidFill>
                  <a:srgbClr val="FFD500"/>
                </a:solidFill>
                <a:latin typeface="EC Square Sans Cond Pro" panose="020B0506040000020004" pitchFamily="34" charset="0"/>
                <a:ea typeface="Noto Sans" panose="020B0502040504020204" pitchFamily="34" charset="0"/>
                <a:cs typeface="Noto Sans" panose="020B0502040504020204" pitchFamily="34" charset="0"/>
              </a:rPr>
              <a:t>Veuillez supprimer cette diapositive avant de commencer votre présentation.</a:t>
            </a:r>
          </a:p>
        </p:txBody>
      </p:sp>
    </p:spTree>
    <p:extLst>
      <p:ext uri="{BB962C8B-B14F-4D97-AF65-F5344CB8AC3E}">
        <p14:creationId xmlns:p14="http://schemas.microsoft.com/office/powerpoint/2010/main" val="233102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pattern with dots&#10;&#10;Description automatically generated">
            <a:extLst>
              <a:ext uri="{FF2B5EF4-FFF2-40B4-BE49-F238E27FC236}">
                <a16:creationId xmlns:a16="http://schemas.microsoft.com/office/drawing/2014/main" id="{EAE3D181-473A-9B56-30DE-A7AA542BD9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170" y="-1607697"/>
            <a:ext cx="5747534" cy="5745825"/>
          </a:xfrm>
          <a:prstGeom prst="rect">
            <a:avLst/>
          </a:prstGeom>
        </p:spPr>
      </p:pic>
      <p:pic>
        <p:nvPicPr>
          <p:cNvPr id="9" name="Picture 8" descr="A tractor in a field with windmills in the background&#10;&#10;Description automatically generated">
            <a:extLst>
              <a:ext uri="{FF2B5EF4-FFF2-40B4-BE49-F238E27FC236}">
                <a16:creationId xmlns:a16="http://schemas.microsoft.com/office/drawing/2014/main" id="{81468BB0-80A0-90A2-A162-F2D899824C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75633" y="-629305"/>
            <a:ext cx="3789039" cy="3789039"/>
          </a:xfrm>
          <a:prstGeom prst="flowChartConnector">
            <a:avLst/>
          </a:prstGeom>
        </p:spPr>
      </p:pic>
      <p:sp>
        <p:nvSpPr>
          <p:cNvPr id="7" name="TextBox 6">
            <a:extLst>
              <a:ext uri="{FF2B5EF4-FFF2-40B4-BE49-F238E27FC236}">
                <a16:creationId xmlns:a16="http://schemas.microsoft.com/office/drawing/2014/main" id="{429D1108-93DA-2F27-C782-BDED9243152B}"/>
              </a:ext>
            </a:extLst>
          </p:cNvPr>
          <p:cNvSpPr txBox="1"/>
          <p:nvPr/>
        </p:nvSpPr>
        <p:spPr>
          <a:xfrm>
            <a:off x="483221" y="1448151"/>
            <a:ext cx="7612380" cy="4893647"/>
          </a:xfrm>
          <a:prstGeom prst="rect">
            <a:avLst/>
          </a:prstGeom>
          <a:noFill/>
        </p:spPr>
        <p:txBody>
          <a:bodyPr wrap="square">
            <a:spAutoFit/>
          </a:bodyPr>
          <a:lstStyle/>
          <a:p>
            <a:pPr marL="285750" indent="-285750">
              <a:buFont typeface="Arial" panose="020B0604020202020204" pitchFamily="34" charset="0"/>
              <a:buChar char="•"/>
            </a:pPr>
            <a:r>
              <a:rPr lang="fr-FR" sz="2200" i="0" u="none" strike="noStrike" baseline="0" dirty="0">
                <a:solidFill>
                  <a:srgbClr val="FFFFFF"/>
                </a:solidFill>
                <a:latin typeface="EC Square Sans Pro" panose="020B0506040000020004" pitchFamily="34" charset="0"/>
              </a:rPr>
              <a:t>Organiser une série de </a:t>
            </a:r>
            <a:r>
              <a:rPr lang="fr-FR" sz="2200" b="1" i="0" u="none" strike="noStrike" baseline="0" dirty="0">
                <a:solidFill>
                  <a:srgbClr val="FFFFFF"/>
                </a:solidFill>
                <a:latin typeface="EC Square Sans Pro" panose="020B0506040000020004" pitchFamily="34" charset="0"/>
              </a:rPr>
              <a:t>dialogues sur la transition propre</a:t>
            </a:r>
            <a:r>
              <a:rPr lang="fr-FR" sz="2200" i="0" u="none" strike="noStrike" baseline="0" dirty="0">
                <a:solidFill>
                  <a:srgbClr val="FFFFFF"/>
                </a:solidFill>
                <a:latin typeface="EC Square Sans Pro" panose="020B0506040000020004" pitchFamily="34" charset="0"/>
              </a:rPr>
              <a:t> avec l’industrie en vue d’élaborer une approche pour chaque écosystème industriel, y compris l’agriculture.</a:t>
            </a:r>
            <a:br>
              <a:rPr lang="fr-FR" sz="2200" b="0" i="0" u="none" strike="noStrike" baseline="0" dirty="0">
                <a:solidFill>
                  <a:srgbClr val="FFFFFF"/>
                </a:solidFill>
                <a:latin typeface="EC Square Sans Pro" panose="020B0506040000020004" pitchFamily="34" charset="0"/>
              </a:rPr>
            </a:br>
            <a:endParaRPr lang="fr-FR" sz="2200" b="0" i="0" u="none" strike="noStrike" baseline="0"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FFFFFF"/>
                </a:solidFill>
                <a:latin typeface="EC Square Sans Pro" panose="020B0506040000020004" pitchFamily="34" charset="0"/>
              </a:rPr>
              <a:t>Présenter un </a:t>
            </a:r>
            <a:r>
              <a:rPr lang="fr-FR" sz="2200" b="1" i="0" u="none" strike="noStrike" baseline="0" dirty="0">
                <a:solidFill>
                  <a:srgbClr val="FFFFFF"/>
                </a:solidFill>
                <a:latin typeface="EC Square Sans Pro" panose="020B0506040000020004" pitchFamily="34" charset="0"/>
              </a:rPr>
              <a:t>train de mesures européennes sur l’énergie éolienne</a:t>
            </a:r>
            <a:r>
              <a:rPr lang="fr-FR" sz="2200" i="0" u="none" strike="noStrike" baseline="0" dirty="0">
                <a:solidFill>
                  <a:srgbClr val="FFFFFF"/>
                </a:solidFill>
                <a:latin typeface="EC Square Sans Pro" panose="020B0506040000020004" pitchFamily="34" charset="0"/>
              </a:rPr>
              <a:t> afin d’aider l’industrie éolienne de l’UE à faire face à ses difficultés;</a:t>
            </a:r>
            <a:r>
              <a:rPr lang="fr-FR" sz="2200" b="0" i="0" u="none" strike="noStrike" baseline="0" dirty="0">
                <a:solidFill>
                  <a:srgbClr val="FFFFFF"/>
                </a:solidFill>
                <a:latin typeface="EC Square Sans Pro" panose="020B0506040000020004" pitchFamily="34" charset="0"/>
              </a:rPr>
              <a:t> accélérer encore plus la délivrance des permis et améliorer les systèmes d’enchères. </a:t>
            </a:r>
            <a:br>
              <a:rPr lang="fr-FR" sz="2200" b="0" i="0" u="none" strike="noStrike" baseline="0" dirty="0">
                <a:solidFill>
                  <a:srgbClr val="FFFFFF"/>
                </a:solidFill>
                <a:latin typeface="EC Square Sans Pro" panose="020B0506040000020004" pitchFamily="34" charset="0"/>
              </a:rPr>
            </a:br>
            <a:endParaRPr lang="fr-FR" sz="2200" b="0" i="0" u="none" strike="noStrike" baseline="0"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FFFFFF"/>
                </a:solidFill>
                <a:latin typeface="EC Square Sans Pro" panose="020B0506040000020004" pitchFamily="34" charset="0"/>
              </a:rPr>
              <a:t>Ouvrir une </a:t>
            </a:r>
            <a:r>
              <a:rPr lang="fr-FR" sz="2200" b="1" i="0" u="none" strike="noStrike" baseline="0" dirty="0">
                <a:solidFill>
                  <a:srgbClr val="FFFFFF"/>
                </a:solidFill>
                <a:latin typeface="EC Square Sans Pro" panose="020B0506040000020004" pitchFamily="34" charset="0"/>
              </a:rPr>
              <a:t>enquête antisubventions</a:t>
            </a:r>
            <a:r>
              <a:rPr lang="fr-FR" sz="2200" i="0" u="none" strike="noStrike" baseline="0" dirty="0">
                <a:solidFill>
                  <a:srgbClr val="FFFFFF"/>
                </a:solidFill>
                <a:latin typeface="EC Square Sans Pro" panose="020B0506040000020004" pitchFamily="34" charset="0"/>
              </a:rPr>
              <a:t> sur les véhicules électriques en provenance de Chine.</a:t>
            </a:r>
            <a:r>
              <a:rPr lang="fr-FR" sz="2200" b="0" i="0" u="none" strike="noStrike" baseline="0" dirty="0">
                <a:solidFill>
                  <a:srgbClr val="FFFFFF"/>
                </a:solidFill>
                <a:latin typeface="EC Square Sans Pro" panose="020B0506040000020004" pitchFamily="34" charset="0"/>
              </a:rPr>
              <a:t> </a:t>
            </a:r>
            <a:br>
              <a:rPr lang="fr-FR" sz="2400" b="0" i="0" u="none" strike="noStrike" baseline="0" dirty="0">
                <a:solidFill>
                  <a:srgbClr val="FFFFFF"/>
                </a:solidFill>
                <a:latin typeface="EC Square Sans Pro" panose="020B0506040000020004" pitchFamily="34" charset="0"/>
              </a:rPr>
            </a:br>
            <a:endParaRPr lang="fr-FR" sz="2400" b="0" i="0" u="none" strike="noStrike" baseline="0"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dirty="0">
                <a:solidFill>
                  <a:srgbClr val="FFFFFF"/>
                </a:solidFill>
                <a:latin typeface="EC Square Sans Pro" panose="020B0506040000020004" pitchFamily="34" charset="0"/>
              </a:rPr>
              <a:t>Engager un dialogue stratégique sur l’avenir de l’agriculture dans l’UE.</a:t>
            </a:r>
          </a:p>
        </p:txBody>
      </p:sp>
      <p:sp>
        <p:nvSpPr>
          <p:cNvPr id="8" name="Title 3">
            <a:extLst>
              <a:ext uri="{FF2B5EF4-FFF2-40B4-BE49-F238E27FC236}">
                <a16:creationId xmlns:a16="http://schemas.microsoft.com/office/drawing/2014/main" id="{907B04BF-F818-EE3A-D767-30DC0D564F08}"/>
              </a:ext>
            </a:extLst>
          </p:cNvPr>
          <p:cNvSpPr>
            <a:spLocks noGrp="1"/>
          </p:cNvSpPr>
          <p:nvPr>
            <p:ph type="title"/>
          </p:nvPr>
        </p:nvSpPr>
        <p:spPr>
          <a:xfrm>
            <a:off x="483221" y="637941"/>
            <a:ext cx="5955792" cy="396537"/>
          </a:xfrm>
        </p:spPr>
        <p:txBody>
          <a:bodyPr/>
          <a:lstStyle/>
          <a:p>
            <a:r>
              <a:rPr lang="fr-FR" sz="3600" b="1" i="0" u="none" strike="noStrike" baseline="0">
                <a:solidFill>
                  <a:srgbClr val="F9F4EA"/>
                </a:solidFill>
                <a:latin typeface="EC Square Sans Pro" panose="020B0506040000020004" pitchFamily="34" charset="0"/>
              </a:rPr>
              <a:t>CLIMAT ET ÉNERGIE</a:t>
            </a:r>
          </a:p>
        </p:txBody>
      </p:sp>
    </p:spTree>
    <p:extLst>
      <p:ext uri="{BB962C8B-B14F-4D97-AF65-F5344CB8AC3E}">
        <p14:creationId xmlns:p14="http://schemas.microsoft.com/office/powerpoint/2010/main" val="114696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5249" y="391221"/>
            <a:ext cx="6009608" cy="6007822"/>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357287" y="458957"/>
            <a:ext cx="8302752"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ÉCONOMIE, SOCIAL ET COMPÉTITIVITÉ</a:t>
            </a:r>
          </a:p>
        </p:txBody>
      </p:sp>
      <p:sp>
        <p:nvSpPr>
          <p:cNvPr id="10" name="TextBox 9">
            <a:extLst>
              <a:ext uri="{FF2B5EF4-FFF2-40B4-BE49-F238E27FC236}">
                <a16:creationId xmlns:a16="http://schemas.microsoft.com/office/drawing/2014/main" id="{10FF1469-0D01-ABCB-F996-30D9E27D0C48}"/>
              </a:ext>
            </a:extLst>
          </p:cNvPr>
          <p:cNvSpPr txBox="1"/>
          <p:nvPr/>
        </p:nvSpPr>
        <p:spPr>
          <a:xfrm>
            <a:off x="357287" y="1269575"/>
            <a:ext cx="6848856" cy="5324535"/>
          </a:xfrm>
          <a:prstGeom prst="rect">
            <a:avLst/>
          </a:prstGeom>
          <a:noFill/>
        </p:spPr>
        <p:txBody>
          <a:bodyPr wrap="square">
            <a:spAutoFit/>
          </a:bodyPr>
          <a:lstStyle/>
          <a:p>
            <a:pPr marL="285750" indent="-285750">
              <a:buFont typeface="Arial" panose="020B0604020202020204" pitchFamily="34" charset="0"/>
              <a:buChar char="•"/>
            </a:pPr>
            <a:r>
              <a:rPr lang="fr-FR" sz="2000" i="0" u="none" strike="noStrike" baseline="0" dirty="0">
                <a:solidFill>
                  <a:srgbClr val="272795"/>
                </a:solidFill>
                <a:latin typeface="EC Square Sans Pro" panose="020B0506040000020004" pitchFamily="34" charset="0"/>
              </a:rPr>
              <a:t>Organiser un nouveau </a:t>
            </a:r>
            <a:r>
              <a:rPr lang="fr-FR" sz="2000" b="1" i="0" u="none" strike="noStrike" baseline="0" dirty="0">
                <a:solidFill>
                  <a:srgbClr val="272795"/>
                </a:solidFill>
                <a:latin typeface="EC Square Sans Pro" panose="020B0506040000020004" pitchFamily="34" charset="0"/>
              </a:rPr>
              <a:t>sommet des partenaires sociaux</a:t>
            </a:r>
            <a:r>
              <a:rPr lang="fr-FR" sz="2000" i="0" u="none" strike="noStrike" baseline="0" dirty="0">
                <a:solidFill>
                  <a:srgbClr val="272795"/>
                </a:solidFill>
                <a:latin typeface="EC Square Sans Pro" panose="020B0506040000020004" pitchFamily="34" charset="0"/>
              </a:rPr>
              <a:t> pour aborder des défis tels que les pénuries de compétences et de main-d’œuvre, mais aussi les défis liés à l’intelligence artificielle.</a:t>
            </a:r>
            <a:r>
              <a:rPr lang="fr-FR" sz="2000" b="0" i="0" u="none" strike="noStrike" baseline="0" dirty="0">
                <a:solidFill>
                  <a:srgbClr val="272795"/>
                </a:solidFill>
                <a:latin typeface="EC Square Sans Pro" panose="020B0506040000020004" pitchFamily="34" charset="0"/>
              </a:rPr>
              <a:t> </a:t>
            </a:r>
          </a:p>
          <a:p>
            <a:pPr marL="285750" indent="-285750">
              <a:buFont typeface="Arial" panose="020B0604020202020204" pitchFamily="34" charset="0"/>
              <a:buChar char="•"/>
            </a:pPr>
            <a:endParaRPr lang="en-US" sz="20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000" i="0" u="none" strike="noStrike" baseline="0" dirty="0">
                <a:solidFill>
                  <a:srgbClr val="272795"/>
                </a:solidFill>
                <a:latin typeface="EC Square Sans Pro" panose="020B0506040000020004" pitchFamily="34" charset="0"/>
              </a:rPr>
              <a:t>Désigner un </a:t>
            </a:r>
            <a:r>
              <a:rPr lang="fr-FR" sz="2000" b="1" i="0" u="none" strike="noStrike" baseline="0" dirty="0">
                <a:solidFill>
                  <a:srgbClr val="272795"/>
                </a:solidFill>
                <a:latin typeface="EC Square Sans Pro" panose="020B0506040000020004" pitchFamily="34" charset="0"/>
              </a:rPr>
              <a:t>représentant de l’UE pour les PME</a:t>
            </a:r>
            <a:r>
              <a:rPr lang="fr-FR" sz="2000" i="0" u="none" strike="noStrike" baseline="0" dirty="0">
                <a:solidFill>
                  <a:srgbClr val="272795"/>
                </a:solidFill>
                <a:latin typeface="EC Square Sans Pro" panose="020B0506040000020004" pitchFamily="34" charset="0"/>
              </a:rPr>
              <a:t>, qui sera placé sous l’autorité directe de la présidente de la Commission.</a:t>
            </a:r>
          </a:p>
          <a:p>
            <a:pPr marL="285750" indent="-285750">
              <a:buFont typeface="Arial" panose="020B0604020202020204" pitchFamily="34" charset="0"/>
              <a:buChar char="•"/>
            </a:pPr>
            <a:endParaRPr lang="en-US" sz="20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000" i="0" u="none" strike="noStrike" baseline="0" dirty="0">
                <a:solidFill>
                  <a:srgbClr val="272795"/>
                </a:solidFill>
                <a:latin typeface="EC Square Sans Pro" panose="020B0506040000020004" pitchFamily="34" charset="0"/>
              </a:rPr>
              <a:t>Présenter des propositions législatives visant à </a:t>
            </a:r>
            <a:r>
              <a:rPr lang="fr-FR" sz="2000" b="1" i="0" u="none" strike="noStrike" baseline="0" dirty="0">
                <a:solidFill>
                  <a:srgbClr val="272795"/>
                </a:solidFill>
                <a:latin typeface="EC Square Sans Pro" panose="020B0506040000020004" pitchFamily="34" charset="0"/>
              </a:rPr>
              <a:t>réduire les obligations de déclaration</a:t>
            </a:r>
            <a:r>
              <a:rPr lang="fr-FR" sz="2000" i="0" u="none" strike="noStrike" baseline="0" dirty="0">
                <a:solidFill>
                  <a:srgbClr val="272795"/>
                </a:solidFill>
                <a:latin typeface="EC Square Sans Pro" panose="020B0506040000020004" pitchFamily="34" charset="0"/>
              </a:rPr>
              <a:t> au niveau </a:t>
            </a:r>
            <a:r>
              <a:rPr lang="fr-FR" sz="2000" i="0" u="none" strike="noStrike" baseline="0">
                <a:solidFill>
                  <a:srgbClr val="272795"/>
                </a:solidFill>
                <a:latin typeface="EC Square Sans Pro" panose="020B0506040000020004" pitchFamily="34" charset="0"/>
              </a:rPr>
              <a:t>européen de </a:t>
            </a:r>
            <a:r>
              <a:rPr lang="fr-FR" sz="2000" i="0" u="none" strike="noStrike" baseline="0" dirty="0">
                <a:solidFill>
                  <a:srgbClr val="272795"/>
                </a:solidFill>
                <a:latin typeface="EC Square Sans Pro" panose="020B0506040000020004" pitchFamily="34" charset="0"/>
              </a:rPr>
              <a:t>25 %, pour faciliter l’activité des entreprises.</a:t>
            </a:r>
          </a:p>
          <a:p>
            <a:pPr marL="285750" indent="-285750">
              <a:buFont typeface="Arial" panose="020B0604020202020204" pitchFamily="34" charset="0"/>
              <a:buChar char="•"/>
            </a:pPr>
            <a:endParaRPr lang="en-US" sz="20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000" i="0" u="none" strike="noStrike" baseline="0" dirty="0">
                <a:solidFill>
                  <a:srgbClr val="272795"/>
                </a:solidFill>
                <a:latin typeface="EC Square Sans Pro" panose="020B0506040000020004" pitchFamily="34" charset="0"/>
              </a:rPr>
              <a:t>Charger </a:t>
            </a:r>
            <a:r>
              <a:rPr lang="fr-FR" sz="2000" b="1" i="0" u="none" strike="noStrike" baseline="0" dirty="0">
                <a:solidFill>
                  <a:srgbClr val="272795"/>
                </a:solidFill>
                <a:latin typeface="EC Square Sans Pro" panose="020B0506040000020004" pitchFamily="34" charset="0"/>
              </a:rPr>
              <a:t>Mario Draghi d’établir un</a:t>
            </a:r>
            <a:r>
              <a:rPr lang="fr-FR" sz="2000" i="0" u="none" strike="noStrike" baseline="0" dirty="0">
                <a:solidFill>
                  <a:srgbClr val="272795"/>
                </a:solidFill>
                <a:latin typeface="EC Square Sans Pro" panose="020B0506040000020004" pitchFamily="34" charset="0"/>
              </a:rPr>
              <a:t> </a:t>
            </a:r>
            <a:r>
              <a:rPr lang="fr-FR" sz="2000" b="1" i="0" u="none" strike="noStrike" baseline="0" dirty="0">
                <a:solidFill>
                  <a:srgbClr val="272795"/>
                </a:solidFill>
                <a:latin typeface="EC Square Sans Pro" panose="020B0506040000020004" pitchFamily="34" charset="0"/>
              </a:rPr>
              <a:t>rapport sur l’avenir de la compétitivité européenne</a:t>
            </a:r>
            <a:r>
              <a:rPr lang="fr-FR" sz="2000" i="0" u="none" strike="noStrike" baseline="0" dirty="0">
                <a:solidFill>
                  <a:srgbClr val="272795"/>
                </a:solidFill>
                <a:latin typeface="EC Square Sans Pro" panose="020B0506040000020004" pitchFamily="34" charset="0"/>
              </a:rPr>
              <a:t>, en vue de déterminer comment l’UE peut rester compétitive tout en jouant un rôle moteur dans la transition propre.</a:t>
            </a:r>
          </a:p>
        </p:txBody>
      </p:sp>
      <p:pic>
        <p:nvPicPr>
          <p:cNvPr id="12" name="Picture 11" descr="Several people working in a factory&#10;&#10;Description automatically generated">
            <a:extLst>
              <a:ext uri="{FF2B5EF4-FFF2-40B4-BE49-F238E27FC236}">
                <a16:creationId xmlns:a16="http://schemas.microsoft.com/office/drawing/2014/main" id="{F32E5537-E52B-DA57-8A9B-FD9EA465FD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68"/>
          <a:stretch/>
        </p:blipFill>
        <p:spPr>
          <a:xfrm>
            <a:off x="8162488" y="1495420"/>
            <a:ext cx="3867160" cy="3867160"/>
          </a:xfrm>
          <a:prstGeom prst="flowChartConnector">
            <a:avLst/>
          </a:prstGeom>
        </p:spPr>
      </p:pic>
    </p:spTree>
    <p:extLst>
      <p:ext uri="{BB962C8B-B14F-4D97-AF65-F5344CB8AC3E}">
        <p14:creationId xmlns:p14="http://schemas.microsoft.com/office/powerpoint/2010/main" val="90429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3525" y="-143194"/>
            <a:ext cx="6416735" cy="6414828"/>
          </a:xfrm>
          <a:prstGeom prst="rect">
            <a:avLst/>
          </a:prstGeom>
          <a:effectLst>
            <a:softEdge rad="0"/>
          </a:effectLst>
        </p:spPr>
      </p:pic>
      <p:sp>
        <p:nvSpPr>
          <p:cNvPr id="8" name="TextBox 7">
            <a:extLst>
              <a:ext uri="{FF2B5EF4-FFF2-40B4-BE49-F238E27FC236}">
                <a16:creationId xmlns:a16="http://schemas.microsoft.com/office/drawing/2014/main" id="{CBA44352-4376-B4C3-D558-95BCECD4CE95}"/>
              </a:ext>
            </a:extLst>
          </p:cNvPr>
          <p:cNvSpPr txBox="1"/>
          <p:nvPr/>
        </p:nvSpPr>
        <p:spPr>
          <a:xfrm>
            <a:off x="256457" y="543061"/>
            <a:ext cx="7475618"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NUMÉRIQUE ET INTELLIGENCE ARTIFICIELLE</a:t>
            </a:r>
          </a:p>
        </p:txBody>
      </p:sp>
      <p:sp>
        <p:nvSpPr>
          <p:cNvPr id="10" name="TextBox 9">
            <a:extLst>
              <a:ext uri="{FF2B5EF4-FFF2-40B4-BE49-F238E27FC236}">
                <a16:creationId xmlns:a16="http://schemas.microsoft.com/office/drawing/2014/main" id="{E906CF3A-93EC-4290-C4E8-1E58F87C1F77}"/>
              </a:ext>
            </a:extLst>
          </p:cNvPr>
          <p:cNvSpPr txBox="1"/>
          <p:nvPr/>
        </p:nvSpPr>
        <p:spPr>
          <a:xfrm>
            <a:off x="256457" y="1696645"/>
            <a:ext cx="6693408" cy="3785652"/>
          </a:xfrm>
          <a:prstGeom prst="rect">
            <a:avLst/>
          </a:prstGeom>
          <a:noFill/>
        </p:spPr>
        <p:txBody>
          <a:bodyPr wrap="square">
            <a:spAutoFit/>
          </a:bodyPr>
          <a:lstStyle/>
          <a:p>
            <a:pPr marL="285750" indent="-285750">
              <a:buFont typeface="Arial" panose="020B0604020202020204" pitchFamily="34" charset="0"/>
              <a:buChar char="•"/>
            </a:pPr>
            <a:r>
              <a:rPr lang="fr-FR" sz="2400" i="0" u="none" strike="noStrike" baseline="0" dirty="0">
                <a:solidFill>
                  <a:srgbClr val="272795"/>
                </a:solidFill>
                <a:latin typeface="EC Square Sans Pro" panose="020B0506040000020004" pitchFamily="34" charset="0"/>
              </a:rPr>
              <a:t>Lancer une initiative </a:t>
            </a:r>
            <a:r>
              <a:rPr lang="fr-FR" sz="2400" b="1" i="0" u="none" strike="noStrike" baseline="0" dirty="0">
                <a:solidFill>
                  <a:srgbClr val="272795"/>
                </a:solidFill>
                <a:latin typeface="EC Square Sans Pro" panose="020B0506040000020004" pitchFamily="34" charset="0"/>
              </a:rPr>
              <a:t>destinée à ouvrir nos ordinateurs à haute performance aux jeunes entreprises d’IA européennes</a:t>
            </a:r>
            <a:r>
              <a:rPr lang="fr-FR" sz="2400" i="0" u="none" strike="noStrike" baseline="0" dirty="0">
                <a:solidFill>
                  <a:srgbClr val="272795"/>
                </a:solidFill>
                <a:latin typeface="EC Square Sans Pro" panose="020B0506040000020004" pitchFamily="34" charset="0"/>
              </a:rPr>
              <a:t>, pour qu’elles puissent entraîner leurs modèles.</a:t>
            </a:r>
          </a:p>
          <a:p>
            <a:pPr marL="285750" indent="-285750">
              <a:buFont typeface="Arial" panose="020B0604020202020204" pitchFamily="34" charset="0"/>
              <a:buChar char="•"/>
            </a:pPr>
            <a:endParaRPr lang="en-US" sz="24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400" b="1" i="0" u="none" strike="noStrike" baseline="0" dirty="0">
                <a:solidFill>
                  <a:srgbClr val="272795"/>
                </a:solidFill>
                <a:latin typeface="EC Square Sans Pro" panose="020B0506040000020004" pitchFamily="34" charset="0"/>
              </a:rPr>
              <a:t>Soutenir la création d’un panel mondial</a:t>
            </a:r>
            <a:r>
              <a:rPr lang="fr-FR" sz="2400" i="0" u="none" strike="noStrike" baseline="0" dirty="0">
                <a:solidFill>
                  <a:srgbClr val="272795"/>
                </a:solidFill>
                <a:latin typeface="EC Square Sans Pro" panose="020B0506040000020004" pitchFamily="34" charset="0"/>
              </a:rPr>
              <a:t> réunissant des scientifiques, des entreprises technologiques et des experts, afin de recenser les possibilités et les risques liés à l’IA.</a:t>
            </a:r>
          </a:p>
          <a:p>
            <a:pPr marL="285750" indent="-285750">
              <a:buFont typeface="Arial" panose="020B0604020202020204" pitchFamily="34" charset="0"/>
              <a:buChar char="•"/>
            </a:pPr>
            <a:endParaRPr lang="en-US" sz="24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400" i="0" u="none" strike="noStrike" baseline="0" dirty="0">
                <a:solidFill>
                  <a:srgbClr val="272795"/>
                </a:solidFill>
                <a:latin typeface="EC Square Sans Pro" panose="020B0506040000020004" pitchFamily="34" charset="0"/>
              </a:rPr>
              <a:t>Travailler avec les entreprises du secteur sur des </a:t>
            </a:r>
            <a:r>
              <a:rPr lang="fr-FR" sz="2400" b="1" i="0" u="none" strike="noStrike" baseline="0" dirty="0">
                <a:solidFill>
                  <a:srgbClr val="272795"/>
                </a:solidFill>
                <a:latin typeface="EC Square Sans Pro" panose="020B0506040000020004" pitchFamily="34" charset="0"/>
              </a:rPr>
              <a:t>normes mondiales minimales</a:t>
            </a:r>
            <a:r>
              <a:rPr lang="fr-FR" sz="2400" i="0" u="none" strike="noStrike" baseline="0" dirty="0">
                <a:solidFill>
                  <a:srgbClr val="272795"/>
                </a:solidFill>
                <a:latin typeface="EC Square Sans Pro" panose="020B0506040000020004" pitchFamily="34" charset="0"/>
              </a:rPr>
              <a:t> pour une utilisation sûre et éthique de l’IA.</a:t>
            </a:r>
          </a:p>
        </p:txBody>
      </p:sp>
      <p:pic>
        <p:nvPicPr>
          <p:cNvPr id="12" name="Picture 11" descr="A person standing next to a robot&#10;&#10;Description automatically generated">
            <a:extLst>
              <a:ext uri="{FF2B5EF4-FFF2-40B4-BE49-F238E27FC236}">
                <a16:creationId xmlns:a16="http://schemas.microsoft.com/office/drawing/2014/main" id="{846493C5-108A-B86D-83A1-441C2621C9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8244" y="1060571"/>
            <a:ext cx="4007299" cy="4007299"/>
          </a:xfrm>
          <a:prstGeom prst="flowChartConnector">
            <a:avLst/>
          </a:prstGeom>
        </p:spPr>
      </p:pic>
    </p:spTree>
    <p:extLst>
      <p:ext uri="{BB962C8B-B14F-4D97-AF65-F5344CB8AC3E}">
        <p14:creationId xmlns:p14="http://schemas.microsoft.com/office/powerpoint/2010/main" val="297463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rcular pattern with dots&#10;&#10;Description automatically generated">
            <a:extLst>
              <a:ext uri="{FF2B5EF4-FFF2-40B4-BE49-F238E27FC236}">
                <a16:creationId xmlns:a16="http://schemas.microsoft.com/office/drawing/2014/main" id="{495D70F9-6B19-E4EA-D371-4827831A8E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4826" y="3036814"/>
            <a:ext cx="4288804" cy="4287529"/>
          </a:xfrm>
          <a:prstGeom prst="rect">
            <a:avLst/>
          </a:prstGeom>
        </p:spPr>
      </p:pic>
      <p:pic>
        <p:nvPicPr>
          <p:cNvPr id="5" name="Picture 4" descr="A circular pattern with dots&#10;&#10;Description automatically generated">
            <a:extLst>
              <a:ext uri="{FF2B5EF4-FFF2-40B4-BE49-F238E27FC236}">
                <a16:creationId xmlns:a16="http://schemas.microsoft.com/office/drawing/2014/main" id="{EAE3D181-473A-9B56-30DE-A7AA542BD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18" y="18273"/>
            <a:ext cx="5928548" cy="5926785"/>
          </a:xfrm>
          <a:prstGeom prst="rect">
            <a:avLst/>
          </a:prstGeom>
        </p:spPr>
      </p:pic>
      <p:pic>
        <p:nvPicPr>
          <p:cNvPr id="8" name="Picture 7" descr="A person pulling luggage with other people&#10;&#10;Description automatically generated">
            <a:extLst>
              <a:ext uri="{FF2B5EF4-FFF2-40B4-BE49-F238E27FC236}">
                <a16:creationId xmlns:a16="http://schemas.microsoft.com/office/drawing/2014/main" id="{D10015CB-314E-3ED3-F803-9880009172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07781" y="817454"/>
            <a:ext cx="4328423" cy="4328423"/>
          </a:xfrm>
          <a:prstGeom prst="flowChartConnector">
            <a:avLst/>
          </a:prstGeom>
        </p:spPr>
      </p:pic>
      <p:sp>
        <p:nvSpPr>
          <p:cNvPr id="4" name="Title 3">
            <a:extLst>
              <a:ext uri="{FF2B5EF4-FFF2-40B4-BE49-F238E27FC236}">
                <a16:creationId xmlns:a16="http://schemas.microsoft.com/office/drawing/2014/main" id="{A634705E-4C9D-6E51-CBA4-2C3548140D50}"/>
              </a:ext>
            </a:extLst>
          </p:cNvPr>
          <p:cNvSpPr>
            <a:spLocks noGrp="1"/>
          </p:cNvSpPr>
          <p:nvPr>
            <p:ph type="title"/>
          </p:nvPr>
        </p:nvSpPr>
        <p:spPr>
          <a:xfrm>
            <a:off x="523879" y="489628"/>
            <a:ext cx="6083808" cy="396537"/>
          </a:xfrm>
        </p:spPr>
        <p:txBody>
          <a:bodyPr/>
          <a:lstStyle/>
          <a:p>
            <a:r>
              <a:rPr lang="fr-FR" sz="3200" b="1" i="0" u="none" strike="noStrike" baseline="0">
                <a:solidFill>
                  <a:srgbClr val="F9F4EA"/>
                </a:solidFill>
                <a:latin typeface="EC Square Sans Pro" panose="020B0506040000020004" pitchFamily="34" charset="0"/>
              </a:rPr>
              <a:t>SOLIDARITÉ AVEC L’UKRAINE</a:t>
            </a:r>
          </a:p>
        </p:txBody>
      </p:sp>
      <p:sp>
        <p:nvSpPr>
          <p:cNvPr id="7" name="TextBox 6">
            <a:extLst>
              <a:ext uri="{FF2B5EF4-FFF2-40B4-BE49-F238E27FC236}">
                <a16:creationId xmlns:a16="http://schemas.microsoft.com/office/drawing/2014/main" id="{429D1108-93DA-2F27-C782-BDED9243152B}"/>
              </a:ext>
            </a:extLst>
          </p:cNvPr>
          <p:cNvSpPr txBox="1"/>
          <p:nvPr/>
        </p:nvSpPr>
        <p:spPr>
          <a:xfrm>
            <a:off x="686111" y="4244714"/>
            <a:ext cx="4842455" cy="2123658"/>
          </a:xfrm>
          <a:prstGeom prst="rect">
            <a:avLst/>
          </a:prstGeom>
          <a:noFill/>
        </p:spPr>
        <p:txBody>
          <a:bodyPr wrap="square">
            <a:spAutoFit/>
          </a:bodyPr>
          <a:lstStyle/>
          <a:p>
            <a:pPr marL="342900" indent="-342900">
              <a:buFont typeface="Arial" panose="020B0604020202020204" pitchFamily="34" charset="0"/>
              <a:buChar char="•"/>
            </a:pPr>
            <a:r>
              <a:rPr lang="fr-FR" sz="2200" b="1" dirty="0">
                <a:solidFill>
                  <a:srgbClr val="FFFFFF"/>
                </a:solidFill>
                <a:latin typeface="EC Square Sans Pro" panose="020B0506040000020004" pitchFamily="34" charset="0"/>
              </a:rPr>
              <a:t>Renforcer et élargir les sanctions</a:t>
            </a:r>
            <a:r>
              <a:rPr lang="fr-FR" sz="2200" dirty="0">
                <a:solidFill>
                  <a:srgbClr val="FFFFFF"/>
                </a:solidFill>
                <a:latin typeface="EC Square Sans Pro" panose="020B0506040000020004" pitchFamily="34" charset="0"/>
              </a:rPr>
              <a:t> infligées à la Russie, accroître notre assistance militaire à l’Ukraine par l’intermédiaire de la </a:t>
            </a:r>
            <a:r>
              <a:rPr lang="fr-FR" sz="2200" b="1" dirty="0">
                <a:solidFill>
                  <a:srgbClr val="FFFFFF"/>
                </a:solidFill>
                <a:latin typeface="EC Square Sans Pro" panose="020B0506040000020004" pitchFamily="34" charset="0"/>
              </a:rPr>
              <a:t>facilité européenne pour la paix</a:t>
            </a:r>
            <a:r>
              <a:rPr lang="fr-FR" sz="2200" dirty="0">
                <a:solidFill>
                  <a:srgbClr val="FFFFFF"/>
                </a:solidFill>
                <a:latin typeface="EC Square Sans Pro" panose="020B0506040000020004" pitchFamily="34" charset="0"/>
              </a:rPr>
              <a:t> et </a:t>
            </a:r>
            <a:r>
              <a:rPr lang="fr-FR" sz="2200" b="1" dirty="0">
                <a:solidFill>
                  <a:srgbClr val="FFFFFF"/>
                </a:solidFill>
                <a:latin typeface="EC Square Sans Pro" panose="020B0506040000020004" pitchFamily="34" charset="0"/>
              </a:rPr>
              <a:t>former les soldats ukrainiens</a:t>
            </a:r>
            <a:r>
              <a:rPr lang="fr-FR" sz="2200" dirty="0">
                <a:solidFill>
                  <a:srgbClr val="FFFFFF"/>
                </a:solidFill>
                <a:latin typeface="EC Square Sans Pro" panose="020B0506040000020004" pitchFamily="34" charset="0"/>
              </a:rPr>
              <a:t>.</a:t>
            </a:r>
          </a:p>
        </p:txBody>
      </p:sp>
      <p:pic>
        <p:nvPicPr>
          <p:cNvPr id="3" name="Picture 2" descr="A close-up of several flags&#10;&#10;Description automatically generated">
            <a:extLst>
              <a:ext uri="{FF2B5EF4-FFF2-40B4-BE49-F238E27FC236}">
                <a16:creationId xmlns:a16="http://schemas.microsoft.com/office/drawing/2014/main" id="{3425A673-4551-A39F-5529-F0FC3D8692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6415" y="3777765"/>
            <a:ext cx="2805626" cy="2805626"/>
          </a:xfrm>
          <a:prstGeom prst="flowChartConnector">
            <a:avLst/>
          </a:prstGeom>
        </p:spPr>
      </p:pic>
      <p:sp>
        <p:nvSpPr>
          <p:cNvPr id="6" name="TextBox 5">
            <a:extLst>
              <a:ext uri="{FF2B5EF4-FFF2-40B4-BE49-F238E27FC236}">
                <a16:creationId xmlns:a16="http://schemas.microsoft.com/office/drawing/2014/main" id="{FAEAE168-36D0-62D8-B0FF-93B684C64CE0}"/>
              </a:ext>
            </a:extLst>
          </p:cNvPr>
          <p:cNvSpPr txBox="1"/>
          <p:nvPr/>
        </p:nvSpPr>
        <p:spPr>
          <a:xfrm>
            <a:off x="657124" y="995779"/>
            <a:ext cx="6083808" cy="2954655"/>
          </a:xfrm>
          <a:prstGeom prst="rect">
            <a:avLst/>
          </a:prstGeom>
          <a:noFill/>
        </p:spPr>
        <p:txBody>
          <a:bodyPr wrap="square">
            <a:spAutoFit/>
          </a:bodyPr>
          <a:lstStyle/>
          <a:p>
            <a:pPr marL="342900" indent="-342900">
              <a:spcAft>
                <a:spcPts val="1200"/>
              </a:spcAft>
              <a:buFont typeface="Arial" panose="020B0604020202020204" pitchFamily="34" charset="0"/>
              <a:buChar char="•"/>
            </a:pPr>
            <a:r>
              <a:rPr lang="fr-FR" sz="2200" dirty="0">
                <a:solidFill>
                  <a:srgbClr val="FFFFFF"/>
                </a:solidFill>
                <a:latin typeface="EC Square Sans Pro" panose="020B0506040000020004" pitchFamily="34" charset="0"/>
              </a:rPr>
              <a:t>Mettre en œuvre la proposition relative à une </a:t>
            </a:r>
            <a:r>
              <a:rPr lang="fr-FR" sz="2200" b="1" dirty="0">
                <a:solidFill>
                  <a:srgbClr val="FFFFFF"/>
                </a:solidFill>
                <a:latin typeface="EC Square Sans Pro" panose="020B0506040000020004" pitchFamily="34" charset="0"/>
              </a:rPr>
              <a:t>facilité pour l’Ukraine</a:t>
            </a:r>
            <a:r>
              <a:rPr lang="fr-FR" sz="2200" dirty="0">
                <a:solidFill>
                  <a:srgbClr val="FFFFFF"/>
                </a:solidFill>
                <a:latin typeface="EC Square Sans Pro" panose="020B0506040000020004" pitchFamily="34" charset="0"/>
              </a:rPr>
              <a:t>, d’un montant de </a:t>
            </a:r>
            <a:r>
              <a:rPr lang="fr-FR" sz="2200" b="1" dirty="0">
                <a:solidFill>
                  <a:srgbClr val="FFFFFF"/>
                </a:solidFill>
                <a:latin typeface="EC Square Sans Pro" panose="020B0506040000020004" pitchFamily="34" charset="0"/>
              </a:rPr>
              <a:t>50 milliards d’EUR</a:t>
            </a:r>
            <a:r>
              <a:rPr lang="fr-FR" sz="2200" dirty="0">
                <a:solidFill>
                  <a:srgbClr val="FFFFFF"/>
                </a:solidFill>
                <a:latin typeface="EC Square Sans Pro" panose="020B0506040000020004" pitchFamily="34" charset="0"/>
              </a:rPr>
              <a:t>, pour soutenir les investissements et les réformes au cours des 4 prochaines années.</a:t>
            </a:r>
          </a:p>
          <a:p>
            <a:pPr marL="342900" indent="-342900">
              <a:buFont typeface="Arial" panose="020B0604020202020204" pitchFamily="34" charset="0"/>
              <a:buChar char="•"/>
            </a:pPr>
            <a:r>
              <a:rPr lang="fr-FR" sz="2200" b="1" i="0" u="none" strike="noStrike" baseline="0" dirty="0">
                <a:solidFill>
                  <a:srgbClr val="FFFFFF"/>
                </a:solidFill>
                <a:latin typeface="EC Square Sans Pro" panose="020B0506040000020004" pitchFamily="34" charset="0"/>
              </a:rPr>
              <a:t>Prolonger</a:t>
            </a:r>
            <a:r>
              <a:rPr lang="fr-FR" sz="2200" i="0" u="none" strike="noStrike" baseline="0" dirty="0">
                <a:solidFill>
                  <a:srgbClr val="FFFFFF"/>
                </a:solidFill>
                <a:latin typeface="EC Square Sans Pro" panose="020B0506040000020004" pitchFamily="34" charset="0"/>
              </a:rPr>
              <a:t>, jusqu’en 2025, </a:t>
            </a:r>
            <a:r>
              <a:rPr lang="fr-FR" sz="2200" b="1" i="0" u="none" strike="noStrike" baseline="0" dirty="0">
                <a:solidFill>
                  <a:srgbClr val="FFFFFF"/>
                </a:solidFill>
                <a:latin typeface="EC Square Sans Pro" panose="020B0506040000020004" pitchFamily="34" charset="0"/>
              </a:rPr>
              <a:t>la protection temporaire</a:t>
            </a:r>
            <a:r>
              <a:rPr lang="fr-FR" sz="2200" i="0" u="none" strike="noStrike" baseline="0" dirty="0">
                <a:solidFill>
                  <a:srgbClr val="FFFFFF"/>
                </a:solidFill>
                <a:latin typeface="EC Square Sans Pro" panose="020B0506040000020004" pitchFamily="34" charset="0"/>
              </a:rPr>
              <a:t> accordée aux personnes fuyant l’agression russe contre l’Ukraine.</a:t>
            </a:r>
          </a:p>
        </p:txBody>
      </p:sp>
    </p:spTree>
    <p:extLst>
      <p:ext uri="{BB962C8B-B14F-4D97-AF65-F5344CB8AC3E}">
        <p14:creationId xmlns:p14="http://schemas.microsoft.com/office/powerpoint/2010/main" val="16073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6248" y="-170292"/>
            <a:ext cx="6478542" cy="6476617"/>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525067" y="537391"/>
            <a:ext cx="4297680"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ÉLARGISSEMENT</a:t>
            </a:r>
          </a:p>
        </p:txBody>
      </p:sp>
      <p:sp>
        <p:nvSpPr>
          <p:cNvPr id="10" name="TextBox 9">
            <a:extLst>
              <a:ext uri="{FF2B5EF4-FFF2-40B4-BE49-F238E27FC236}">
                <a16:creationId xmlns:a16="http://schemas.microsoft.com/office/drawing/2014/main" id="{10FF1469-0D01-ABCB-F996-30D9E27D0C48}"/>
              </a:ext>
            </a:extLst>
          </p:cNvPr>
          <p:cNvSpPr txBox="1"/>
          <p:nvPr/>
        </p:nvSpPr>
        <p:spPr>
          <a:xfrm>
            <a:off x="438794" y="1620123"/>
            <a:ext cx="6037507" cy="4493538"/>
          </a:xfrm>
          <a:prstGeom prst="rect">
            <a:avLst/>
          </a:prstGeom>
          <a:noFill/>
        </p:spPr>
        <p:txBody>
          <a:bodyPr wrap="square">
            <a:spAutoFit/>
          </a:bodyPr>
          <a:lstStyle/>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Étendre les </a:t>
            </a:r>
            <a:r>
              <a:rPr lang="fr-FR" sz="2200" b="1" i="0" u="none" strike="noStrike" baseline="0" dirty="0">
                <a:solidFill>
                  <a:srgbClr val="272795"/>
                </a:solidFill>
                <a:latin typeface="EC Square Sans Pro" panose="020B0506040000020004" pitchFamily="34" charset="0"/>
              </a:rPr>
              <a:t>rapports de l’UE sur l’état de droit</a:t>
            </a:r>
            <a:r>
              <a:rPr lang="fr-FR" sz="2200" i="0" u="none" strike="noStrike" baseline="0" dirty="0">
                <a:solidFill>
                  <a:srgbClr val="272795"/>
                </a:solidFill>
                <a:latin typeface="EC Square Sans Pro" panose="020B0506040000020004" pitchFamily="34" charset="0"/>
              </a:rPr>
              <a:t> aux pays en voie d’adhésion qui se mobilisent pour accélérer le processus.</a:t>
            </a:r>
          </a:p>
          <a:p>
            <a:pPr marL="285750" indent="-285750">
              <a:buFont typeface="Arial" panose="020B0604020202020204" pitchFamily="34" charset="0"/>
              <a:buChar char="•"/>
            </a:pPr>
            <a:endParaRPr lang="en-US" sz="22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Lancer une série de </a:t>
            </a:r>
            <a:r>
              <a:rPr lang="fr-FR" sz="2200" b="1" i="0" u="none" strike="noStrike" baseline="0" dirty="0">
                <a:solidFill>
                  <a:srgbClr val="272795"/>
                </a:solidFill>
                <a:latin typeface="EC Square Sans Pro" panose="020B0506040000020004" pitchFamily="34" charset="0"/>
              </a:rPr>
              <a:t>réexamens pré-élargissement des politiques</a:t>
            </a:r>
            <a:r>
              <a:rPr lang="fr-FR" sz="2200" i="0" u="none" strike="noStrike" baseline="0" dirty="0">
                <a:solidFill>
                  <a:srgbClr val="272795"/>
                </a:solidFill>
                <a:latin typeface="EC Square Sans Pro" panose="020B0506040000020004" pitchFamily="34" charset="0"/>
              </a:rPr>
              <a:t> afin de déterminer comment chaque domaine politique de l’UE peut devoir être adapté en vue d’un élargissement de l’Union.</a:t>
            </a:r>
          </a:p>
          <a:p>
            <a:pPr marL="285750" indent="-285750">
              <a:buFont typeface="Arial" panose="020B0604020202020204" pitchFamily="34" charset="0"/>
              <a:buChar char="•"/>
            </a:pPr>
            <a:endParaRPr lang="en-US" sz="22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b="1" i="0" u="none" strike="noStrike" baseline="0" dirty="0">
                <a:solidFill>
                  <a:srgbClr val="272795"/>
                </a:solidFill>
                <a:latin typeface="EC Square Sans Pro" panose="020B0506040000020004" pitchFamily="34" charset="0"/>
              </a:rPr>
              <a:t>Présenter des idées au débat des dirigeants</a:t>
            </a:r>
            <a:r>
              <a:rPr lang="fr-FR" sz="2200" i="0" u="none" strike="noStrike" baseline="0" dirty="0">
                <a:solidFill>
                  <a:srgbClr val="272795"/>
                </a:solidFill>
                <a:latin typeface="EC Square Sans Pro" panose="020B0506040000020004" pitchFamily="34" charset="0"/>
              </a:rPr>
              <a:t> qui se tiendra sous la présidence belge du Conseil de l’UE en 2024.</a:t>
            </a:r>
          </a:p>
        </p:txBody>
      </p:sp>
      <p:pic>
        <p:nvPicPr>
          <p:cNvPr id="3" name="Picture 2" descr="A gavel on top of a book&#10;&#10;Description automatically generated">
            <a:extLst>
              <a:ext uri="{FF2B5EF4-FFF2-40B4-BE49-F238E27FC236}">
                <a16:creationId xmlns:a16="http://schemas.microsoft.com/office/drawing/2014/main" id="{49CB9A59-C87C-DA9C-BA9A-DF18DC0B90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5782" y="896616"/>
            <a:ext cx="4331207" cy="4331207"/>
          </a:xfrm>
          <a:prstGeom prst="flowChartConnector">
            <a:avLst/>
          </a:prstGeom>
        </p:spPr>
      </p:pic>
    </p:spTree>
    <p:extLst>
      <p:ext uri="{BB962C8B-B14F-4D97-AF65-F5344CB8AC3E}">
        <p14:creationId xmlns:p14="http://schemas.microsoft.com/office/powerpoint/2010/main" val="410966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with dots&#10;&#10;Description automatically generated">
            <a:extLst>
              <a:ext uri="{FF2B5EF4-FFF2-40B4-BE49-F238E27FC236}">
                <a16:creationId xmlns:a16="http://schemas.microsoft.com/office/drawing/2014/main" id="{206BB146-94C8-434A-3C43-57FF6D008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7324" y="655498"/>
            <a:ext cx="5548653" cy="5547004"/>
          </a:xfrm>
          <a:prstGeom prst="rect">
            <a:avLst/>
          </a:prstGeom>
          <a:effectLst>
            <a:softEdge rad="0"/>
          </a:effectLst>
        </p:spPr>
      </p:pic>
      <p:pic>
        <p:nvPicPr>
          <p:cNvPr id="3" name="Picture 2" descr="A solar panels in a desert&#10;&#10;Description automatically generated">
            <a:extLst>
              <a:ext uri="{FF2B5EF4-FFF2-40B4-BE49-F238E27FC236}">
                <a16:creationId xmlns:a16="http://schemas.microsoft.com/office/drawing/2014/main" id="{74FB2CD2-2995-A0FB-F759-2D2530FAB8A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063169" y="1520519"/>
            <a:ext cx="3816962" cy="3816962"/>
          </a:xfrm>
          <a:prstGeom prst="ellipse">
            <a:avLst/>
          </a:prstGeom>
        </p:spPr>
      </p:pic>
      <p:sp>
        <p:nvSpPr>
          <p:cNvPr id="8" name="TextBox 7">
            <a:extLst>
              <a:ext uri="{FF2B5EF4-FFF2-40B4-BE49-F238E27FC236}">
                <a16:creationId xmlns:a16="http://schemas.microsoft.com/office/drawing/2014/main" id="{CBA44352-4376-B4C3-D558-95BCECD4CE95}"/>
              </a:ext>
            </a:extLst>
          </p:cNvPr>
          <p:cNvSpPr txBox="1"/>
          <p:nvPr/>
        </p:nvSpPr>
        <p:spPr>
          <a:xfrm>
            <a:off x="529220" y="586582"/>
            <a:ext cx="9973797"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EUROPE DANS LE MONDE, MIGRATION ET SÉCURITÉ</a:t>
            </a:r>
          </a:p>
        </p:txBody>
      </p:sp>
      <p:sp>
        <p:nvSpPr>
          <p:cNvPr id="10" name="TextBox 9">
            <a:extLst>
              <a:ext uri="{FF2B5EF4-FFF2-40B4-BE49-F238E27FC236}">
                <a16:creationId xmlns:a16="http://schemas.microsoft.com/office/drawing/2014/main" id="{E906CF3A-93EC-4290-C4E8-1E58F87C1F77}"/>
              </a:ext>
            </a:extLst>
          </p:cNvPr>
          <p:cNvSpPr txBox="1"/>
          <p:nvPr/>
        </p:nvSpPr>
        <p:spPr>
          <a:xfrm>
            <a:off x="529220" y="1520519"/>
            <a:ext cx="6433642" cy="4154984"/>
          </a:xfrm>
          <a:prstGeom prst="rect">
            <a:avLst/>
          </a:prstGeom>
          <a:noFill/>
        </p:spPr>
        <p:txBody>
          <a:bodyPr wrap="square">
            <a:spAutoFit/>
          </a:bodyPr>
          <a:lstStyle/>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Continuer à s’appuyer sur l’</a:t>
            </a:r>
            <a:r>
              <a:rPr lang="fr-FR" sz="2200" b="1" dirty="0">
                <a:solidFill>
                  <a:srgbClr val="272795"/>
                </a:solidFill>
                <a:latin typeface="EC Square Sans Pro" panose="020B0506040000020004" pitchFamily="34" charset="0"/>
              </a:rPr>
              <a:t>approche de l’Équipe Europe</a:t>
            </a:r>
            <a:r>
              <a:rPr lang="fr-FR" sz="2200" dirty="0">
                <a:solidFill>
                  <a:srgbClr val="272795"/>
                </a:solidFill>
                <a:latin typeface="EC Square Sans Pro" panose="020B0506040000020004" pitchFamily="34" charset="0"/>
              </a:rPr>
              <a:t>, qui a fait ses preuves, dialoguer avec nos partenaires du monde entier et déployer notre </a:t>
            </a:r>
            <a:r>
              <a:rPr lang="fr-FR" sz="2200" b="1" dirty="0">
                <a:solidFill>
                  <a:srgbClr val="272795"/>
                </a:solidFill>
                <a:latin typeface="EC Square Sans Pro" panose="020B0506040000020004" pitchFamily="34" charset="0"/>
              </a:rPr>
              <a:t>stratégie</a:t>
            </a:r>
            <a:r>
              <a:rPr lang="fr-FR" sz="2200" dirty="0">
                <a:solidFill>
                  <a:srgbClr val="272795"/>
                </a:solidFill>
                <a:latin typeface="EC Square Sans Pro" panose="020B0506040000020004" pitchFamily="34" charset="0"/>
              </a:rPr>
              <a:t> commune </a:t>
            </a:r>
            <a:r>
              <a:rPr lang="fr-FR" sz="2200" b="1" dirty="0">
                <a:solidFill>
                  <a:srgbClr val="272795"/>
                </a:solidFill>
                <a:latin typeface="EC Square Sans Pro" panose="020B0506040000020004" pitchFamily="34" charset="0"/>
              </a:rPr>
              <a:t>«Global Gateway»</a:t>
            </a:r>
            <a:r>
              <a:rPr lang="fr-FR" sz="2200" dirty="0">
                <a:solidFill>
                  <a:srgbClr val="272795"/>
                </a:solidFill>
                <a:latin typeface="EC Square Sans Pro" panose="020B0506040000020004" pitchFamily="34" charset="0"/>
              </a:rPr>
              <a:t>.</a:t>
            </a:r>
          </a:p>
          <a:p>
            <a:pPr marL="285750" indent="-285750">
              <a:buFont typeface="Arial" panose="020B0604020202020204" pitchFamily="34" charset="0"/>
              <a:buChar char="•"/>
            </a:pPr>
            <a:endParaRPr lang="en-US" sz="220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Proposer une </a:t>
            </a:r>
            <a:r>
              <a:rPr lang="fr-FR" sz="2200" b="1" i="0" u="none" strike="noStrike" baseline="0" dirty="0">
                <a:solidFill>
                  <a:srgbClr val="272795"/>
                </a:solidFill>
                <a:latin typeface="EC Square Sans Pro" panose="020B0506040000020004" pitchFamily="34" charset="0"/>
              </a:rPr>
              <a:t>nouvelle approche stratégique pour l’Afrique</a:t>
            </a:r>
            <a:r>
              <a:rPr lang="fr-FR" sz="2200" i="0" u="none" strike="noStrike" baseline="0" dirty="0">
                <a:solidFill>
                  <a:srgbClr val="272795"/>
                </a:solidFill>
                <a:latin typeface="EC Square Sans Pro" panose="020B0506040000020004" pitchFamily="34" charset="0"/>
              </a:rPr>
              <a:t>, en vue de développer un partenariat mutuellement bénéfique, axé sur des problématiques communes aux deux continents.</a:t>
            </a:r>
          </a:p>
          <a:p>
            <a:pPr marL="285750" indent="-285750">
              <a:buFont typeface="Arial" panose="020B0604020202020204" pitchFamily="34" charset="0"/>
              <a:buChar char="•"/>
            </a:pPr>
            <a:endParaRPr lang="en-US" sz="2200" b="0" i="0" u="none" strike="noStrike" baseline="0" dirty="0">
              <a:solidFill>
                <a:srgbClr val="272795"/>
              </a:solidFill>
              <a:latin typeface="EC Square Sans Pro" panose="020B0506040000020004" pitchFamily="34" charset="0"/>
            </a:endParaRPr>
          </a:p>
          <a:p>
            <a:pPr marL="285750" indent="-285750">
              <a:buFont typeface="Arial" panose="020B0604020202020204" pitchFamily="34" charset="0"/>
              <a:buChar char="•"/>
            </a:pPr>
            <a:r>
              <a:rPr lang="fr-FR" sz="2200" i="0" u="none" strike="noStrike" baseline="0" dirty="0">
                <a:solidFill>
                  <a:srgbClr val="272795"/>
                </a:solidFill>
                <a:latin typeface="EC Square Sans Pro" panose="020B0506040000020004" pitchFamily="34" charset="0"/>
              </a:rPr>
              <a:t>Organiser une </a:t>
            </a:r>
            <a:r>
              <a:rPr lang="fr-FR" sz="2200" b="1" i="0" u="none" strike="noStrike" baseline="0" dirty="0">
                <a:solidFill>
                  <a:srgbClr val="272795"/>
                </a:solidFill>
                <a:latin typeface="EC Square Sans Pro" panose="020B0506040000020004" pitchFamily="34" charset="0"/>
              </a:rPr>
              <a:t>conférence internationale sur la lutte contre le trafic de migrants.</a:t>
            </a:r>
          </a:p>
        </p:txBody>
      </p:sp>
    </p:spTree>
    <p:extLst>
      <p:ext uri="{BB962C8B-B14F-4D97-AF65-F5344CB8AC3E}">
        <p14:creationId xmlns:p14="http://schemas.microsoft.com/office/powerpoint/2010/main" val="83839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109" y="-1986255"/>
            <a:ext cx="6715644" cy="6713648"/>
          </a:xfrm>
          <a:prstGeom prst="rect">
            <a:avLst/>
          </a:prstGeom>
        </p:spPr>
      </p:pic>
      <p:sp>
        <p:nvSpPr>
          <p:cNvPr id="29" name="Title 2">
            <a:extLst>
              <a:ext uri="{FF2B5EF4-FFF2-40B4-BE49-F238E27FC236}">
                <a16:creationId xmlns:a16="http://schemas.microsoft.com/office/drawing/2014/main" id="{D8E5C39B-62AA-F0A2-A5BE-EA2414DD117E}"/>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rgbClr val="5D5DFD"/>
                </a:solidFill>
                <a:latin typeface="+mj-lt"/>
                <a:ea typeface="+mj-ea"/>
                <a:cs typeface="+mj-cs"/>
              </a:defRPr>
            </a:lvl1pPr>
          </a:lstStyle>
          <a:p>
            <a:r>
              <a:rPr lang="fr-FR"/>
              <a:t>Restons en contact</a:t>
            </a:r>
          </a:p>
        </p:txBody>
      </p:sp>
      <p:sp>
        <p:nvSpPr>
          <p:cNvPr id="30" name="Content Placeholder 4">
            <a:extLst>
              <a:ext uri="{FF2B5EF4-FFF2-40B4-BE49-F238E27FC236}">
                <a16:creationId xmlns:a16="http://schemas.microsoft.com/office/drawing/2014/main" id="{AADC2656-1DC1-2BEE-0A3C-7CC025E1EBB4}"/>
              </a:ext>
            </a:extLst>
          </p:cNvPr>
          <p:cNvSpPr txBox="1">
            <a:spLocks/>
          </p:cNvSpPr>
          <p:nvPr/>
        </p:nvSpPr>
        <p:spPr>
          <a:xfrm>
            <a:off x="6270177" y="4714827"/>
            <a:ext cx="3617290" cy="36199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lumMod val="75000"/>
                  </a:schemeClr>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a:hlinkClick r:id="rId3"/>
              </a:rPr>
              <a:t>EU Spotify</a:t>
            </a:r>
          </a:p>
        </p:txBody>
      </p:sp>
      <p:pic>
        <p:nvPicPr>
          <p:cNvPr id="31" name="Picture 30">
            <a:extLst>
              <a:ext uri="{FF2B5EF4-FFF2-40B4-BE49-F238E27FC236}">
                <a16:creationId xmlns:a16="http://schemas.microsoft.com/office/drawing/2014/main" id="{39CADED3-ECCF-2A28-5494-85A5FD1968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722" y="1630238"/>
            <a:ext cx="684199" cy="750146"/>
          </a:xfrm>
          <a:prstGeom prst="rect">
            <a:avLst/>
          </a:prstGeom>
        </p:spPr>
      </p:pic>
      <p:sp>
        <p:nvSpPr>
          <p:cNvPr id="32" name="Rectangle 31">
            <a:extLst>
              <a:ext uri="{FF2B5EF4-FFF2-40B4-BE49-F238E27FC236}">
                <a16:creationId xmlns:a16="http://schemas.microsoft.com/office/drawing/2014/main" id="{A2F6CA91-CFEC-CA65-17C1-1F6ECBBC465A}"/>
              </a:ext>
            </a:extLst>
          </p:cNvPr>
          <p:cNvSpPr/>
          <p:nvPr/>
        </p:nvSpPr>
        <p:spPr>
          <a:xfrm>
            <a:off x="1819504" y="1774881"/>
            <a:ext cx="1439818" cy="338554"/>
          </a:xfrm>
          <a:prstGeom prst="rect">
            <a:avLst/>
          </a:prstGeom>
        </p:spPr>
        <p:txBody>
          <a:bodyPr wrap="none">
            <a:spAutoFit/>
          </a:bodyPr>
          <a:lstStyle/>
          <a:p>
            <a:r>
              <a:rPr lang="fr-FR" sz="1600">
                <a:hlinkClick r:id="rId5"/>
              </a:rPr>
              <a:t>ec.europa.eu/</a:t>
            </a:r>
          </a:p>
        </p:txBody>
      </p:sp>
      <p:pic>
        <p:nvPicPr>
          <p:cNvPr id="33" name="Picture 32">
            <a:extLst>
              <a:ext uri="{FF2B5EF4-FFF2-40B4-BE49-F238E27FC236}">
                <a16:creationId xmlns:a16="http://schemas.microsoft.com/office/drawing/2014/main" id="{57D16414-78C5-DA5F-5DCA-E27DE732C4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722" y="2635213"/>
            <a:ext cx="684199" cy="750146"/>
          </a:xfrm>
          <a:prstGeom prst="rect">
            <a:avLst/>
          </a:prstGeom>
        </p:spPr>
      </p:pic>
      <p:sp>
        <p:nvSpPr>
          <p:cNvPr id="34" name="Rectangle 33">
            <a:extLst>
              <a:ext uri="{FF2B5EF4-FFF2-40B4-BE49-F238E27FC236}">
                <a16:creationId xmlns:a16="http://schemas.microsoft.com/office/drawing/2014/main" id="{B4A2FB2B-408C-6BF5-ADB6-6BC6E35CEAF6}"/>
              </a:ext>
            </a:extLst>
          </p:cNvPr>
          <p:cNvSpPr/>
          <p:nvPr/>
        </p:nvSpPr>
        <p:spPr>
          <a:xfrm>
            <a:off x="1819504" y="2841009"/>
            <a:ext cx="1165704" cy="338554"/>
          </a:xfrm>
          <a:prstGeom prst="rect">
            <a:avLst/>
          </a:prstGeom>
        </p:spPr>
        <p:txBody>
          <a:bodyPr wrap="none">
            <a:spAutoFit/>
          </a:bodyPr>
          <a:lstStyle/>
          <a:p>
            <a:r>
              <a:rPr lang="fr-FR" sz="1600">
                <a:hlinkClick r:id="rId6"/>
              </a:rPr>
              <a:t>europa.eu/</a:t>
            </a:r>
          </a:p>
        </p:txBody>
      </p:sp>
      <p:sp>
        <p:nvSpPr>
          <p:cNvPr id="35" name="Rectangle 34">
            <a:extLst>
              <a:ext uri="{FF2B5EF4-FFF2-40B4-BE49-F238E27FC236}">
                <a16:creationId xmlns:a16="http://schemas.microsoft.com/office/drawing/2014/main" id="{5E1EE650-B20E-986E-2370-82F06178EE8D}"/>
              </a:ext>
            </a:extLst>
          </p:cNvPr>
          <p:cNvSpPr/>
          <p:nvPr/>
        </p:nvSpPr>
        <p:spPr>
          <a:xfrm>
            <a:off x="1819504" y="3736212"/>
            <a:ext cx="1975221" cy="338554"/>
          </a:xfrm>
          <a:prstGeom prst="rect">
            <a:avLst/>
          </a:prstGeom>
        </p:spPr>
        <p:txBody>
          <a:bodyPr wrap="none">
            <a:spAutoFit/>
          </a:bodyPr>
          <a:lstStyle/>
          <a:p>
            <a:r>
              <a:rPr lang="fr-FR" sz="1600">
                <a:hlinkClick r:id="rId7"/>
              </a:rPr>
              <a:t>@EU_Commission </a:t>
            </a:r>
          </a:p>
        </p:txBody>
      </p:sp>
      <p:sp>
        <p:nvSpPr>
          <p:cNvPr id="36" name="Rectangle 35">
            <a:extLst>
              <a:ext uri="{FF2B5EF4-FFF2-40B4-BE49-F238E27FC236}">
                <a16:creationId xmlns:a16="http://schemas.microsoft.com/office/drawing/2014/main" id="{5B07D4D3-9560-E630-4FA8-56F2D5C67608}"/>
              </a:ext>
            </a:extLst>
          </p:cNvPr>
          <p:cNvSpPr/>
          <p:nvPr/>
        </p:nvSpPr>
        <p:spPr>
          <a:xfrm>
            <a:off x="1819504" y="4710652"/>
            <a:ext cx="6096000" cy="338554"/>
          </a:xfrm>
          <a:prstGeom prst="rect">
            <a:avLst/>
          </a:prstGeom>
        </p:spPr>
        <p:txBody>
          <a:bodyPr>
            <a:spAutoFit/>
          </a:bodyPr>
          <a:lstStyle/>
          <a:p>
            <a:r>
              <a:rPr lang="fr-FR" sz="1600">
                <a:hlinkClick r:id="rId8"/>
              </a:rPr>
              <a:t>@EuropeanCommission </a:t>
            </a:r>
          </a:p>
        </p:txBody>
      </p:sp>
      <p:pic>
        <p:nvPicPr>
          <p:cNvPr id="37" name="Picture 36">
            <a:extLst>
              <a:ext uri="{FF2B5EF4-FFF2-40B4-BE49-F238E27FC236}">
                <a16:creationId xmlns:a16="http://schemas.microsoft.com/office/drawing/2014/main" id="{1AA97DC1-5A44-3993-C46E-6B32C1443B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0922" y="4538287"/>
            <a:ext cx="620230" cy="681506"/>
          </a:xfrm>
          <a:prstGeom prst="rect">
            <a:avLst/>
          </a:prstGeom>
        </p:spPr>
      </p:pic>
      <p:sp>
        <p:nvSpPr>
          <p:cNvPr id="38" name="Rectangle 37">
            <a:extLst>
              <a:ext uri="{FF2B5EF4-FFF2-40B4-BE49-F238E27FC236}">
                <a16:creationId xmlns:a16="http://schemas.microsoft.com/office/drawing/2014/main" id="{D2218F10-D80C-847F-EA05-E642CEBA2368}"/>
              </a:ext>
            </a:extLst>
          </p:cNvPr>
          <p:cNvSpPr/>
          <p:nvPr/>
        </p:nvSpPr>
        <p:spPr>
          <a:xfrm>
            <a:off x="1819504" y="5661644"/>
            <a:ext cx="6096000" cy="338554"/>
          </a:xfrm>
          <a:prstGeom prst="rect">
            <a:avLst/>
          </a:prstGeom>
        </p:spPr>
        <p:txBody>
          <a:bodyPr>
            <a:spAutoFit/>
          </a:bodyPr>
          <a:lstStyle/>
          <a:p>
            <a:r>
              <a:rPr lang="fr-FR" sz="1600">
                <a:hlinkClick r:id="rId10"/>
              </a:rPr>
              <a:t>Commission européenne</a:t>
            </a:r>
          </a:p>
        </p:txBody>
      </p:sp>
      <p:pic>
        <p:nvPicPr>
          <p:cNvPr id="39" name="Picture 38">
            <a:extLst>
              <a:ext uri="{FF2B5EF4-FFF2-40B4-BE49-F238E27FC236}">
                <a16:creationId xmlns:a16="http://schemas.microsoft.com/office/drawing/2014/main" id="{D22030F6-10E0-D5DD-1C95-02EBD85E15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0922" y="5491270"/>
            <a:ext cx="620230" cy="681506"/>
          </a:xfrm>
          <a:prstGeom prst="rect">
            <a:avLst/>
          </a:prstGeom>
        </p:spPr>
      </p:pic>
      <p:pic>
        <p:nvPicPr>
          <p:cNvPr id="40" name="Picture 39">
            <a:extLst>
              <a:ext uri="{FF2B5EF4-FFF2-40B4-BE49-F238E27FC236}">
                <a16:creationId xmlns:a16="http://schemas.microsoft.com/office/drawing/2014/main" id="{BBF07696-8A9C-AD95-381C-8674B9B6ED5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63060" y="1661642"/>
            <a:ext cx="647562" cy="711537"/>
          </a:xfrm>
          <a:prstGeom prst="rect">
            <a:avLst/>
          </a:prstGeom>
        </p:spPr>
      </p:pic>
      <p:sp>
        <p:nvSpPr>
          <p:cNvPr id="41" name="Rectangle 40">
            <a:extLst>
              <a:ext uri="{FF2B5EF4-FFF2-40B4-BE49-F238E27FC236}">
                <a16:creationId xmlns:a16="http://schemas.microsoft.com/office/drawing/2014/main" id="{98D8335F-1E8A-0AF3-7188-A19419EA8A94}"/>
              </a:ext>
            </a:extLst>
          </p:cNvPr>
          <p:cNvSpPr/>
          <p:nvPr/>
        </p:nvSpPr>
        <p:spPr>
          <a:xfrm>
            <a:off x="6156397" y="1792054"/>
            <a:ext cx="3798073" cy="338554"/>
          </a:xfrm>
          <a:prstGeom prst="rect">
            <a:avLst/>
          </a:prstGeom>
        </p:spPr>
        <p:txBody>
          <a:bodyPr wrap="square">
            <a:spAutoFit/>
          </a:bodyPr>
          <a:lstStyle/>
          <a:p>
            <a:r>
              <a:rPr lang="fr-FR" sz="1600">
                <a:hlinkClick r:id="rId13"/>
              </a:rPr>
              <a:t>europeancommission</a:t>
            </a:r>
            <a:r>
              <a:rPr lang="fr-FR" sz="1600"/>
              <a:t> </a:t>
            </a:r>
          </a:p>
        </p:txBody>
      </p:sp>
      <p:pic>
        <p:nvPicPr>
          <p:cNvPr id="42" name="Picture 41">
            <a:extLst>
              <a:ext uri="{FF2B5EF4-FFF2-40B4-BE49-F238E27FC236}">
                <a16:creationId xmlns:a16="http://schemas.microsoft.com/office/drawing/2014/main" id="{789F767E-2BB0-744D-36BD-68B5A8D2D37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402348" y="2611751"/>
            <a:ext cx="568985" cy="623695"/>
          </a:xfrm>
          <a:prstGeom prst="rect">
            <a:avLst/>
          </a:prstGeom>
        </p:spPr>
      </p:pic>
      <p:sp>
        <p:nvSpPr>
          <p:cNvPr id="43" name="Rectangle 42">
            <a:hlinkClick r:id="rId15"/>
            <a:extLst>
              <a:ext uri="{FF2B5EF4-FFF2-40B4-BE49-F238E27FC236}">
                <a16:creationId xmlns:a16="http://schemas.microsoft.com/office/drawing/2014/main" id="{E31FD7C6-11D9-191F-B3BB-D797AC6A25C4}"/>
              </a:ext>
            </a:extLst>
          </p:cNvPr>
          <p:cNvSpPr/>
          <p:nvPr/>
        </p:nvSpPr>
        <p:spPr>
          <a:xfrm>
            <a:off x="6156397" y="2749321"/>
            <a:ext cx="2465740" cy="338554"/>
          </a:xfrm>
          <a:prstGeom prst="rect">
            <a:avLst/>
          </a:prstGeom>
        </p:spPr>
        <p:txBody>
          <a:bodyPr wrap="none">
            <a:spAutoFit/>
          </a:bodyPr>
          <a:lstStyle/>
          <a:p>
            <a:r>
              <a:rPr lang="fr-FR" sz="1600">
                <a:hlinkClick r:id="rId15"/>
              </a:rPr>
              <a:t>@EuropeanCommission</a:t>
            </a:r>
          </a:p>
        </p:txBody>
      </p:sp>
      <p:sp>
        <p:nvSpPr>
          <p:cNvPr id="44" name="Rectangle 43">
            <a:extLst>
              <a:ext uri="{FF2B5EF4-FFF2-40B4-BE49-F238E27FC236}">
                <a16:creationId xmlns:a16="http://schemas.microsoft.com/office/drawing/2014/main" id="{99368B7C-9EC2-CCC9-7CF6-5A85781A4B85}"/>
              </a:ext>
            </a:extLst>
          </p:cNvPr>
          <p:cNvSpPr/>
          <p:nvPr/>
        </p:nvSpPr>
        <p:spPr>
          <a:xfrm>
            <a:off x="6270177" y="3733427"/>
            <a:ext cx="927242" cy="338554"/>
          </a:xfrm>
          <a:prstGeom prst="rect">
            <a:avLst/>
          </a:prstGeom>
        </p:spPr>
        <p:txBody>
          <a:bodyPr wrap="none">
            <a:spAutoFit/>
          </a:bodyPr>
          <a:lstStyle/>
          <a:p>
            <a:r>
              <a:rPr lang="fr-FR" sz="1600">
                <a:hlinkClick r:id="rId16"/>
              </a:rPr>
              <a:t>EUTube</a:t>
            </a:r>
          </a:p>
        </p:txBody>
      </p:sp>
      <p:pic>
        <p:nvPicPr>
          <p:cNvPr id="45" name="Picture 44">
            <a:extLst>
              <a:ext uri="{FF2B5EF4-FFF2-40B4-BE49-F238E27FC236}">
                <a16:creationId xmlns:a16="http://schemas.microsoft.com/office/drawing/2014/main" id="{82598D48-F70E-3735-C2A0-E29E297F06A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99823" y="3542487"/>
            <a:ext cx="660728" cy="726004"/>
          </a:xfrm>
          <a:prstGeom prst="rect">
            <a:avLst/>
          </a:prstGeom>
        </p:spPr>
      </p:pic>
      <p:pic>
        <p:nvPicPr>
          <p:cNvPr id="46" name="Picture 45">
            <a:extLst>
              <a:ext uri="{FF2B5EF4-FFF2-40B4-BE49-F238E27FC236}">
                <a16:creationId xmlns:a16="http://schemas.microsoft.com/office/drawing/2014/main" id="{9DABA0A8-EB9C-DC40-0194-97F41AA809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381661" y="4514763"/>
            <a:ext cx="695271" cy="762124"/>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38D4056F-8B96-4E35-A293-94A67B536B7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27841" y="3733427"/>
            <a:ext cx="367130" cy="375237"/>
          </a:xfrm>
          <a:prstGeom prst="rect">
            <a:avLst/>
          </a:prstGeom>
        </p:spPr>
      </p:pic>
    </p:spTree>
    <p:extLst>
      <p:ext uri="{BB962C8B-B14F-4D97-AF65-F5344CB8AC3E}">
        <p14:creationId xmlns:p14="http://schemas.microsoft.com/office/powerpoint/2010/main" val="98383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lar pattern of yellow and white text&#10;&#10;Description automatically generated">
            <a:extLst>
              <a:ext uri="{FF2B5EF4-FFF2-40B4-BE49-F238E27FC236}">
                <a16:creationId xmlns:a16="http://schemas.microsoft.com/office/drawing/2014/main" id="{630B066B-3D26-F6CF-6585-B8F050714177}"/>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503464" y="-1"/>
            <a:ext cx="11185072" cy="6196013"/>
          </a:xfrm>
          <a:prstGeom prst="rect">
            <a:avLst/>
          </a:prstGeom>
        </p:spPr>
      </p:pic>
      <p:sp>
        <p:nvSpPr>
          <p:cNvPr id="2" name="Title 1"/>
          <p:cNvSpPr>
            <a:spLocks noGrp="1"/>
          </p:cNvSpPr>
          <p:nvPr>
            <p:ph type="ctrTitle"/>
          </p:nvPr>
        </p:nvSpPr>
        <p:spPr/>
        <p:txBody>
          <a:bodyPr/>
          <a:lstStyle/>
          <a:p>
            <a:pPr algn="ctr"/>
            <a:r>
              <a:rPr lang="fr-FR" dirty="0">
                <a:solidFill>
                  <a:srgbClr val="F9F5EA"/>
                </a:solidFill>
              </a:rPr>
              <a:t>Merci!</a:t>
            </a:r>
          </a:p>
        </p:txBody>
      </p:sp>
      <p:sp>
        <p:nvSpPr>
          <p:cNvPr id="3" name="Subtitle 2"/>
          <p:cNvSpPr>
            <a:spLocks noGrp="1"/>
          </p:cNvSpPr>
          <p:nvPr>
            <p:ph type="subTitle" idx="1"/>
          </p:nvPr>
        </p:nvSpPr>
        <p:spPr>
          <a:xfrm>
            <a:off x="1143574" y="4632327"/>
            <a:ext cx="10156297" cy="1655762"/>
          </a:xfrm>
        </p:spPr>
        <p:txBody>
          <a:bodyPr wrap="square" anchor="b" anchorCtr="0"/>
          <a:lstStyle/>
          <a:p>
            <a:r>
              <a:rPr lang="fr-FR" sz="1050" b="1"/>
              <a:t>© Union européenne 2023</a:t>
            </a:r>
          </a:p>
          <a:p>
            <a:r>
              <a:rPr lang="fr-FR" sz="1050"/>
              <a:t>Sauf mention contraire, la réutilisation de cette présentation est autorisée en vertu de la licence </a:t>
            </a:r>
            <a:r>
              <a:rPr lang="fr-FR" sz="1050">
                <a:hlinkClick r:id="rId4"/>
              </a:rPr>
              <a:t>CC BY 4.0</a:t>
            </a:r>
            <a:r>
              <a:rPr lang="fr-FR" sz="1050"/>
              <a:t>. Pour toute utilisation ou reproduction d’éléments qui ne sont pas la propriété de l’UE, l’autorisation peut devoir être obtenue directement auprès des titulaires de droits respectifs.</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8867" y="4808905"/>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306E67B-0068-BD2A-3766-3031DE2AD0FF}"/>
              </a:ext>
            </a:extLst>
          </p:cNvPr>
          <p:cNvSpPr>
            <a:spLocks noGrp="1"/>
          </p:cNvSpPr>
          <p:nvPr>
            <p:ph type="subTitle" idx="1"/>
          </p:nvPr>
        </p:nvSpPr>
        <p:spPr>
          <a:xfrm>
            <a:off x="1048853" y="577718"/>
            <a:ext cx="5047147" cy="1655762"/>
          </a:xfrm>
        </p:spPr>
        <p:txBody>
          <a:bodyPr/>
          <a:lstStyle/>
          <a:p>
            <a:r>
              <a:rPr lang="fr-FR" b="0" i="1" u="none" strike="noStrike" baseline="0" dirty="0">
                <a:solidFill>
                  <a:srgbClr val="3C3CA0"/>
                </a:solidFill>
                <a:latin typeface="EC Square Sans Pro" panose="020B0506040000020004" pitchFamily="34" charset="0"/>
              </a:rPr>
              <a:t>Le moment est venu de montrer à la jeune génération que nous sommes capables de construire un continent où vous pouvez être qui vous êtes, aimer qui vous voulez et vous fixer autant d’objectifs que vous le souhaitez. Un continent réconcilié avec la nature et ouvrant la voie aux nouvelles technologies. Un continent uni dans la liberté et dans la paix. Une fois encore, le moment est venu pour l’Europe de répondre à l’appel de l’histoire. </a:t>
            </a:r>
          </a:p>
          <a:p>
            <a:endParaRPr lang="en-US" b="0" i="1" u="none" strike="noStrike" baseline="0" dirty="0">
              <a:solidFill>
                <a:srgbClr val="3C3CA0"/>
              </a:solidFill>
              <a:latin typeface="EC Square Sans Pro" panose="020B0506040000020004" pitchFamily="34" charset="0"/>
            </a:endParaRPr>
          </a:p>
          <a:p>
            <a:pPr algn="r"/>
            <a:r>
              <a:rPr lang="fr-FR" b="1" i="1" u="none" strike="noStrike" baseline="0" dirty="0">
                <a:solidFill>
                  <a:srgbClr val="3C3CA0"/>
                </a:solidFill>
                <a:latin typeface="EC Square Sans Pro" panose="020B0506040000020004" pitchFamily="34" charset="0"/>
              </a:rPr>
              <a:t>Ursula von der </a:t>
            </a:r>
            <a:r>
              <a:rPr lang="fr-FR" b="1" i="1" u="none" strike="noStrike" baseline="0" dirty="0" err="1">
                <a:solidFill>
                  <a:srgbClr val="3C3CA0"/>
                </a:solidFill>
                <a:latin typeface="EC Square Sans Pro" panose="020B0506040000020004" pitchFamily="34" charset="0"/>
              </a:rPr>
              <a:t>Leyen</a:t>
            </a:r>
            <a:r>
              <a:rPr lang="fr-FR" i="1" u="none" strike="noStrike" baseline="0" dirty="0">
                <a:solidFill>
                  <a:srgbClr val="3C3CA0"/>
                </a:solidFill>
                <a:latin typeface="EC Square Sans Pro" panose="020B0506040000020004" pitchFamily="34" charset="0"/>
              </a:rPr>
              <a:t>, présidente de la Commission européenne</a:t>
            </a:r>
            <a:r>
              <a:rPr lang="fr-FR" b="0" i="1" u="none" strike="noStrike" baseline="0" dirty="0">
                <a:solidFill>
                  <a:srgbClr val="3C3CA0"/>
                </a:solidFill>
                <a:latin typeface="EC Square Sans Pro" panose="020B0506040000020004" pitchFamily="34" charset="0"/>
              </a:rPr>
              <a:t> </a:t>
            </a:r>
          </a:p>
        </p:txBody>
      </p:sp>
      <p:sp>
        <p:nvSpPr>
          <p:cNvPr id="2" name="TextBox 1">
            <a:extLst>
              <a:ext uri="{FF2B5EF4-FFF2-40B4-BE49-F238E27FC236}">
                <a16:creationId xmlns:a16="http://schemas.microsoft.com/office/drawing/2014/main" id="{4C8B23B4-3442-124D-CA91-69764FE9CB94}"/>
              </a:ext>
            </a:extLst>
          </p:cNvPr>
          <p:cNvSpPr txBox="1"/>
          <p:nvPr/>
        </p:nvSpPr>
        <p:spPr>
          <a:xfrm>
            <a:off x="149691" y="-838899"/>
            <a:ext cx="272175" cy="2708434"/>
          </a:xfrm>
          <a:prstGeom prst="rect">
            <a:avLst/>
          </a:prstGeom>
          <a:noFill/>
        </p:spPr>
        <p:txBody>
          <a:bodyPr wrap="square" rtlCol="0">
            <a:spAutoFit/>
          </a:bodyPr>
          <a:lstStyle/>
          <a:p>
            <a:r>
              <a:rPr lang="fr-FR" sz="17000" i="1" dirty="0">
                <a:solidFill>
                  <a:srgbClr val="3C3CA0"/>
                </a:solidFill>
                <a:latin typeface="EC Square Sans Pro" panose="020B0506040000020004" pitchFamily="34" charset="0"/>
              </a:rPr>
              <a:t>«</a:t>
            </a:r>
          </a:p>
        </p:txBody>
      </p:sp>
      <p:sp>
        <p:nvSpPr>
          <p:cNvPr id="8" name="TextBox 7">
            <a:extLst>
              <a:ext uri="{FF2B5EF4-FFF2-40B4-BE49-F238E27FC236}">
                <a16:creationId xmlns:a16="http://schemas.microsoft.com/office/drawing/2014/main" id="{0A33B331-7503-F7A4-954A-CF095AE361EF}"/>
              </a:ext>
            </a:extLst>
          </p:cNvPr>
          <p:cNvSpPr txBox="1"/>
          <p:nvPr/>
        </p:nvSpPr>
        <p:spPr>
          <a:xfrm>
            <a:off x="4886885" y="3429000"/>
            <a:ext cx="803429" cy="2708434"/>
          </a:xfrm>
          <a:prstGeom prst="rect">
            <a:avLst/>
          </a:prstGeom>
          <a:noFill/>
        </p:spPr>
        <p:txBody>
          <a:bodyPr wrap="square">
            <a:spAutoFit/>
          </a:bodyPr>
          <a:lstStyle/>
          <a:p>
            <a:r>
              <a:rPr lang="fr-FR" sz="17000" i="1" dirty="0">
                <a:solidFill>
                  <a:srgbClr val="3C3CA0"/>
                </a:solidFill>
                <a:latin typeface="EC Square Sans Pro" panose="020B0506040000020004" pitchFamily="34" charset="0"/>
              </a:rPr>
              <a:t>»</a:t>
            </a:r>
          </a:p>
        </p:txBody>
      </p:sp>
      <p:pic>
        <p:nvPicPr>
          <p:cNvPr id="3" name="Picture 2" descr="A person in an orange jacket&#10;&#10;Description automatically generated">
            <a:extLst>
              <a:ext uri="{FF2B5EF4-FFF2-40B4-BE49-F238E27FC236}">
                <a16:creationId xmlns:a16="http://schemas.microsoft.com/office/drawing/2014/main" id="{498F93D7-F169-EC35-F698-4E90E1C813A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0800000">
            <a:off x="6274965" y="-1"/>
            <a:ext cx="5917035" cy="4968968"/>
          </a:xfrm>
          <a:prstGeom prst="round1Rect">
            <a:avLst/>
          </a:prstGeom>
        </p:spPr>
      </p:pic>
    </p:spTree>
    <p:extLst>
      <p:ext uri="{BB962C8B-B14F-4D97-AF65-F5344CB8AC3E}">
        <p14:creationId xmlns:p14="http://schemas.microsoft.com/office/powerpoint/2010/main" val="163465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011B8F8-9C00-8EAA-7660-DC92B2713CF4}"/>
              </a:ext>
            </a:extLst>
          </p:cNvPr>
          <p:cNvSpPr txBox="1">
            <a:spLocks/>
          </p:cNvSpPr>
          <p:nvPr/>
        </p:nvSpPr>
        <p:spPr>
          <a:xfrm>
            <a:off x="693886" y="13077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rgbClr val="5D5DFD"/>
                </a:solidFill>
                <a:latin typeface="+mj-lt"/>
                <a:ea typeface="+mj-ea"/>
                <a:cs typeface="+mj-cs"/>
              </a:defRPr>
            </a:lvl1pPr>
          </a:lstStyle>
          <a:p>
            <a:r>
              <a:rPr lang="fr-FR" sz="3200" dirty="0"/>
              <a:t>LE DISCOURS SUR L’ÉTAT DE L’UNION: </a:t>
            </a:r>
            <a:br>
              <a:rPr lang="fr-FR" sz="3200" dirty="0"/>
            </a:br>
            <a:r>
              <a:rPr lang="fr-FR" sz="3200" dirty="0"/>
              <a:t>UN MOMENT CLÉ POUR LA DÉMOCRATIE EUROPÉENNE</a:t>
            </a:r>
          </a:p>
          <a:p>
            <a:endParaRPr lang="en-GB" sz="3200" dirty="0"/>
          </a:p>
        </p:txBody>
      </p:sp>
      <p:sp>
        <p:nvSpPr>
          <p:cNvPr id="14" name="TextBox 13">
            <a:extLst>
              <a:ext uri="{FF2B5EF4-FFF2-40B4-BE49-F238E27FC236}">
                <a16:creationId xmlns:a16="http://schemas.microsoft.com/office/drawing/2014/main" id="{8B52F8C6-6F04-516C-3FDE-BA35FBDDA4D8}"/>
              </a:ext>
            </a:extLst>
          </p:cNvPr>
          <p:cNvSpPr txBox="1"/>
          <p:nvPr/>
        </p:nvSpPr>
        <p:spPr>
          <a:xfrm>
            <a:off x="653944" y="1906498"/>
            <a:ext cx="9484155" cy="4585871"/>
          </a:xfrm>
          <a:prstGeom prst="rect">
            <a:avLst/>
          </a:prstGeom>
          <a:noFill/>
        </p:spPr>
        <p:txBody>
          <a:bodyPr wrap="square">
            <a:spAutoFit/>
          </a:bodyPr>
          <a:lstStyle/>
          <a:p>
            <a:pPr marL="342900" indent="-342900">
              <a:spcAft>
                <a:spcPts val="800"/>
              </a:spcAft>
              <a:buFont typeface="Arial" panose="020B0604020202020204" pitchFamily="34" charset="0"/>
              <a:buChar char="•"/>
            </a:pPr>
            <a:r>
              <a:rPr lang="fr-FR" b="1" dirty="0">
                <a:solidFill>
                  <a:srgbClr val="272795"/>
                </a:solidFill>
                <a:latin typeface="EC Square Sans Pro" panose="020B0506040000020004" pitchFamily="34" charset="0"/>
              </a:rPr>
              <a:t>Chaque année, en septembre</a:t>
            </a:r>
            <a:r>
              <a:rPr lang="fr-FR" dirty="0">
                <a:solidFill>
                  <a:srgbClr val="272795"/>
                </a:solidFill>
                <a:latin typeface="EC Square Sans Pro" panose="020B0506040000020004" pitchFamily="34" charset="0"/>
              </a:rPr>
              <a:t>, le président ou la présidente de la Commission européenne prononce devant le Parlement européen le </a:t>
            </a:r>
            <a:r>
              <a:rPr lang="fr-FR" b="1" dirty="0">
                <a:solidFill>
                  <a:srgbClr val="272795"/>
                </a:solidFill>
                <a:latin typeface="EC Square Sans Pro" panose="020B0506040000020004" pitchFamily="34" charset="0"/>
              </a:rPr>
              <a:t>discours sur l’état de l’Union</a:t>
            </a:r>
            <a:r>
              <a:rPr lang="fr-FR" dirty="0">
                <a:solidFill>
                  <a:srgbClr val="272795"/>
                </a:solidFill>
                <a:latin typeface="EC Square Sans Pro" panose="020B0506040000020004" pitchFamily="34" charset="0"/>
              </a:rPr>
              <a:t>, dans lequel il ou elle dresse le bilan de l’année écoulée et présente les priorités pour l’année à venir. </a:t>
            </a:r>
          </a:p>
          <a:p>
            <a:pPr marL="171450" indent="-171450">
              <a:spcAft>
                <a:spcPts val="800"/>
              </a:spcAft>
              <a:buFont typeface="Arial" panose="020B0604020202020204" pitchFamily="34" charset="0"/>
              <a:buChar char="•"/>
            </a:pPr>
            <a:endParaRPr lang="en-IE" sz="900" dirty="0">
              <a:solidFill>
                <a:srgbClr val="272795"/>
              </a:solidFill>
              <a:latin typeface="EC Square Sans Pro" panose="020B0506040000020004" pitchFamily="34" charset="0"/>
            </a:endParaRPr>
          </a:p>
          <a:p>
            <a:pPr marL="342900" indent="-342900">
              <a:spcAft>
                <a:spcPts val="800"/>
              </a:spcAft>
              <a:buFont typeface="Arial" panose="020B0604020202020204" pitchFamily="34" charset="0"/>
              <a:buChar char="•"/>
            </a:pPr>
            <a:r>
              <a:rPr lang="fr-FR" dirty="0">
                <a:solidFill>
                  <a:srgbClr val="272795"/>
                </a:solidFill>
                <a:latin typeface="EC Square Sans Pro" panose="020B0506040000020004" pitchFamily="34" charset="0"/>
              </a:rPr>
              <a:t>Ce discours constitue </a:t>
            </a:r>
            <a:r>
              <a:rPr lang="fr-FR" b="1" dirty="0">
                <a:solidFill>
                  <a:srgbClr val="272795"/>
                </a:solidFill>
                <a:latin typeface="EC Square Sans Pro" panose="020B0506040000020004" pitchFamily="34" charset="0"/>
              </a:rPr>
              <a:t>un moment clé pour la démocratie européenne</a:t>
            </a:r>
            <a:r>
              <a:rPr lang="fr-FR" dirty="0">
                <a:solidFill>
                  <a:srgbClr val="272795"/>
                </a:solidFill>
                <a:latin typeface="EC Square Sans Pro" panose="020B0506040000020004" pitchFamily="34" charset="0"/>
              </a:rPr>
              <a:t> et l’occasion, pour le président ou la présidente, d’exposer la manière dont la Commission européenne s’attaquera aux défis les plus pressants de l’Union.</a:t>
            </a:r>
          </a:p>
          <a:p>
            <a:pPr marL="171450" indent="-171450">
              <a:spcAft>
                <a:spcPts val="800"/>
              </a:spcAft>
              <a:buFont typeface="Arial" panose="020B0604020202020204" pitchFamily="34" charset="0"/>
              <a:buChar char="•"/>
            </a:pPr>
            <a:endParaRPr lang="en-IE" sz="900" dirty="0">
              <a:solidFill>
                <a:srgbClr val="272795"/>
              </a:solidFill>
              <a:latin typeface="EC Square Sans Pro" panose="020B0506040000020004" pitchFamily="34" charset="0"/>
            </a:endParaRPr>
          </a:p>
          <a:p>
            <a:pPr marL="342900" lvl="0" indent="-342900">
              <a:spcAft>
                <a:spcPts val="800"/>
              </a:spcAft>
              <a:buFont typeface="Arial" panose="020B0604020202020204" pitchFamily="34" charset="0"/>
              <a:buChar char="•"/>
              <a:tabLst>
                <a:tab pos="457200" algn="l"/>
              </a:tabLst>
            </a:pPr>
            <a:r>
              <a:rPr lang="fr-FR" dirty="0">
                <a:solidFill>
                  <a:srgbClr val="272795"/>
                </a:solidFill>
                <a:latin typeface="EC Square Sans Pro" panose="020B0506040000020004" pitchFamily="34" charset="0"/>
              </a:rPr>
              <a:t>Le président ou la présidente adresse une </a:t>
            </a:r>
            <a:r>
              <a:rPr lang="fr-FR" b="1" dirty="0">
                <a:solidFill>
                  <a:srgbClr val="272795"/>
                </a:solidFill>
                <a:latin typeface="EC Square Sans Pro" panose="020B0506040000020004" pitchFamily="34" charset="0"/>
              </a:rPr>
              <a:t>lettre d’intention</a:t>
            </a:r>
            <a:r>
              <a:rPr lang="fr-FR" dirty="0">
                <a:solidFill>
                  <a:srgbClr val="272795"/>
                </a:solidFill>
                <a:latin typeface="EC Square Sans Pro" panose="020B0506040000020004" pitchFamily="34" charset="0"/>
              </a:rPr>
              <a:t> à son homologue du Parlement européen et à la présidence du Conseil, qui expose les principales actions que la Commission entend entreprendre.</a:t>
            </a:r>
          </a:p>
          <a:p>
            <a:pPr marL="171450" lvl="0" indent="-171450">
              <a:spcAft>
                <a:spcPts val="800"/>
              </a:spcAft>
              <a:buFont typeface="Arial" panose="020B0604020202020204" pitchFamily="34" charset="0"/>
              <a:buChar char="•"/>
              <a:tabLst>
                <a:tab pos="457200" algn="l"/>
              </a:tabLst>
            </a:pPr>
            <a:endParaRPr lang="en-US" sz="900" dirty="0">
              <a:solidFill>
                <a:srgbClr val="272795"/>
              </a:solidFill>
              <a:latin typeface="EC Square Sans Pro" panose="020B0506040000020004" pitchFamily="34" charset="0"/>
            </a:endParaRPr>
          </a:p>
          <a:p>
            <a:pPr marL="800100" lvl="1" indent="-342900">
              <a:spcAft>
                <a:spcPts val="800"/>
              </a:spcAft>
              <a:buFont typeface="Arial" panose="020B0604020202020204" pitchFamily="34" charset="0"/>
              <a:buChar char="•"/>
              <a:tabLst>
                <a:tab pos="457200" algn="l"/>
              </a:tabLst>
            </a:pPr>
            <a:r>
              <a:rPr lang="fr-FR" dirty="0">
                <a:solidFill>
                  <a:srgbClr val="272795"/>
                </a:solidFill>
                <a:latin typeface="EC Square Sans Pro" panose="020B0506040000020004" pitchFamily="34" charset="0"/>
              </a:rPr>
              <a:t>La présentation vise à rendre compte de quelques-unes des </a:t>
            </a:r>
            <a:r>
              <a:rPr lang="fr-FR" b="1" dirty="0">
                <a:solidFill>
                  <a:srgbClr val="272795"/>
                </a:solidFill>
                <a:latin typeface="EC Square Sans Pro" panose="020B0506040000020004" pitchFamily="34" charset="0"/>
              </a:rPr>
              <a:t>principales réalisations de la Commission</a:t>
            </a:r>
            <a:r>
              <a:rPr lang="fr-FR" dirty="0">
                <a:solidFill>
                  <a:srgbClr val="272795"/>
                </a:solidFill>
                <a:latin typeface="EC Square Sans Pro" panose="020B0506040000020004" pitchFamily="34" charset="0"/>
              </a:rPr>
              <a:t> depuis le dernier discours sur l’état de l’Union et à mettre en évidence les </a:t>
            </a:r>
            <a:r>
              <a:rPr lang="fr-FR" b="1" dirty="0">
                <a:solidFill>
                  <a:srgbClr val="272795"/>
                </a:solidFill>
                <a:latin typeface="EC Square Sans Pro" panose="020B0506040000020004" pitchFamily="34" charset="0"/>
              </a:rPr>
              <a:t>grandes initiatives</a:t>
            </a:r>
            <a:r>
              <a:rPr lang="fr-FR" dirty="0">
                <a:solidFill>
                  <a:srgbClr val="272795"/>
                </a:solidFill>
                <a:latin typeface="EC Square Sans Pro" panose="020B0506040000020004" pitchFamily="34" charset="0"/>
              </a:rPr>
              <a:t> présentées le 13 septembre 2023 par la présidente von der </a:t>
            </a:r>
            <a:r>
              <a:rPr lang="fr-FR" dirty="0" err="1">
                <a:solidFill>
                  <a:srgbClr val="272795"/>
                </a:solidFill>
                <a:latin typeface="EC Square Sans Pro" panose="020B0506040000020004" pitchFamily="34" charset="0"/>
              </a:rPr>
              <a:t>Leyen</a:t>
            </a:r>
            <a:r>
              <a:rPr lang="fr-FR" dirty="0">
                <a:solidFill>
                  <a:srgbClr val="272795"/>
                </a:solidFill>
                <a:latin typeface="EC Square Sans Pro" panose="020B0506040000020004" pitchFamily="34" charset="0"/>
              </a:rPr>
              <a:t>. </a:t>
            </a:r>
          </a:p>
        </p:txBody>
      </p:sp>
      <p:pic>
        <p:nvPicPr>
          <p:cNvPr id="15" name="Picture 14">
            <a:extLst>
              <a:ext uri="{FF2B5EF4-FFF2-40B4-BE49-F238E27FC236}">
                <a16:creationId xmlns:a16="http://schemas.microsoft.com/office/drawing/2014/main" id="{506D2B03-24A5-AC0D-E030-96C63A19619E}"/>
              </a:ext>
            </a:extLst>
          </p:cNvPr>
          <p:cNvPicPr>
            <a:picLocks noChangeAspect="1"/>
          </p:cNvPicPr>
          <p:nvPr/>
        </p:nvPicPr>
        <p:blipFill>
          <a:blip r:embed="rId2"/>
          <a:srcRect/>
          <a:stretch/>
        </p:blipFill>
        <p:spPr>
          <a:xfrm>
            <a:off x="10098157" y="549284"/>
            <a:ext cx="5759431" cy="5759431"/>
          </a:xfrm>
          <a:prstGeom prst="rect">
            <a:avLst/>
          </a:prstGeom>
        </p:spPr>
      </p:pic>
    </p:spTree>
    <p:extLst>
      <p:ext uri="{BB962C8B-B14F-4D97-AF65-F5344CB8AC3E}">
        <p14:creationId xmlns:p14="http://schemas.microsoft.com/office/powerpoint/2010/main" val="65831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lar pattern of yellow and white text&#10;&#10;Description automatically generated">
            <a:extLst>
              <a:ext uri="{FF2B5EF4-FFF2-40B4-BE49-F238E27FC236}">
                <a16:creationId xmlns:a16="http://schemas.microsoft.com/office/drawing/2014/main" id="{4BAA9E63-1DCC-8616-435A-286C22C097F9}"/>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503464" y="-1"/>
            <a:ext cx="11185072" cy="6196013"/>
          </a:xfrm>
          <a:prstGeom prst="rect">
            <a:avLst/>
          </a:prstGeom>
        </p:spPr>
      </p:pic>
      <p:sp>
        <p:nvSpPr>
          <p:cNvPr id="8" name="TextBox 7">
            <a:extLst>
              <a:ext uri="{FF2B5EF4-FFF2-40B4-BE49-F238E27FC236}">
                <a16:creationId xmlns:a16="http://schemas.microsoft.com/office/drawing/2014/main" id="{A9D21BD8-D097-80CF-FF30-40F97B42AD83}"/>
              </a:ext>
            </a:extLst>
          </p:cNvPr>
          <p:cNvSpPr txBox="1"/>
          <p:nvPr/>
        </p:nvSpPr>
        <p:spPr>
          <a:xfrm>
            <a:off x="1910178" y="2551837"/>
            <a:ext cx="8371643" cy="923330"/>
          </a:xfrm>
          <a:prstGeom prst="rect">
            <a:avLst/>
          </a:prstGeom>
          <a:noFill/>
        </p:spPr>
        <p:txBody>
          <a:bodyPr wrap="square" rtlCol="0">
            <a:spAutoFit/>
          </a:bodyPr>
          <a:lstStyle/>
          <a:p>
            <a:pPr algn="ctr">
              <a:lnSpc>
                <a:spcPct val="90000"/>
              </a:lnSpc>
              <a:spcBef>
                <a:spcPct val="0"/>
              </a:spcBef>
            </a:pPr>
            <a:r>
              <a:rPr lang="fr-FR" sz="6000">
                <a:solidFill>
                  <a:srgbClr val="F9F5EA"/>
                </a:solidFill>
                <a:latin typeface="+mj-lt"/>
                <a:ea typeface="+mj-ea"/>
                <a:cs typeface="+mj-cs"/>
              </a:rPr>
              <a:t>PRINCIPALES RÉALISATIONS</a:t>
            </a:r>
          </a:p>
        </p:txBody>
      </p:sp>
    </p:spTree>
    <p:extLst>
      <p:ext uri="{BB962C8B-B14F-4D97-AF65-F5344CB8AC3E}">
        <p14:creationId xmlns:p14="http://schemas.microsoft.com/office/powerpoint/2010/main" val="336658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pattern with dots&#10;&#10;Description automatically generated">
            <a:extLst>
              <a:ext uri="{FF2B5EF4-FFF2-40B4-BE49-F238E27FC236}">
                <a16:creationId xmlns:a16="http://schemas.microsoft.com/office/drawing/2014/main" id="{EAE3D181-473A-9B56-30DE-A7AA542BD9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8399" y="-2275983"/>
            <a:ext cx="5747534" cy="5745825"/>
          </a:xfrm>
          <a:prstGeom prst="rect">
            <a:avLst/>
          </a:prstGeom>
        </p:spPr>
      </p:pic>
      <p:sp>
        <p:nvSpPr>
          <p:cNvPr id="4" name="Title 3">
            <a:extLst>
              <a:ext uri="{FF2B5EF4-FFF2-40B4-BE49-F238E27FC236}">
                <a16:creationId xmlns:a16="http://schemas.microsoft.com/office/drawing/2014/main" id="{A634705E-4C9D-6E51-CBA4-2C3548140D50}"/>
              </a:ext>
            </a:extLst>
          </p:cNvPr>
          <p:cNvSpPr>
            <a:spLocks noGrp="1"/>
          </p:cNvSpPr>
          <p:nvPr>
            <p:ph type="title"/>
          </p:nvPr>
        </p:nvSpPr>
        <p:spPr>
          <a:xfrm>
            <a:off x="329785" y="434806"/>
            <a:ext cx="6759013" cy="396537"/>
          </a:xfrm>
        </p:spPr>
        <p:txBody>
          <a:bodyPr/>
          <a:lstStyle/>
          <a:p>
            <a:r>
              <a:rPr lang="fr-FR" sz="3200" b="1" u="none" strike="noStrike" baseline="0">
                <a:solidFill>
                  <a:srgbClr val="F9F4EA"/>
                </a:solidFill>
                <a:latin typeface="EC Square Sans Pro" panose="020B0506040000020004" pitchFamily="34" charset="0"/>
              </a:rPr>
              <a:t>CLIMAT ET ÉNERGIE</a:t>
            </a:r>
          </a:p>
        </p:txBody>
      </p:sp>
      <p:sp>
        <p:nvSpPr>
          <p:cNvPr id="7" name="TextBox 6">
            <a:extLst>
              <a:ext uri="{FF2B5EF4-FFF2-40B4-BE49-F238E27FC236}">
                <a16:creationId xmlns:a16="http://schemas.microsoft.com/office/drawing/2014/main" id="{429D1108-93DA-2F27-C782-BDED9243152B}"/>
              </a:ext>
            </a:extLst>
          </p:cNvPr>
          <p:cNvSpPr txBox="1"/>
          <p:nvPr/>
        </p:nvSpPr>
        <p:spPr>
          <a:xfrm>
            <a:off x="329785" y="966358"/>
            <a:ext cx="7600502" cy="5909310"/>
          </a:xfrm>
          <a:prstGeom prst="rect">
            <a:avLst/>
          </a:prstGeom>
          <a:noFill/>
        </p:spPr>
        <p:txBody>
          <a:bodyPr wrap="square">
            <a:spAutoFit/>
          </a:bodyPr>
          <a:lstStyle/>
          <a:p>
            <a:pPr marL="285750" indent="-285750">
              <a:buFont typeface="Arial" panose="020B0604020202020204" pitchFamily="34" charset="0"/>
              <a:buChar char="•"/>
            </a:pPr>
            <a:r>
              <a:rPr lang="fr-FR" sz="2200" dirty="0">
                <a:solidFill>
                  <a:srgbClr val="FFFFFF"/>
                </a:solidFill>
                <a:latin typeface="EC Square Sans Pro" panose="020B0506040000020004" pitchFamily="34" charset="0"/>
              </a:rPr>
              <a:t>Le pacte vert pour l’Europe est né de </a:t>
            </a:r>
            <a:r>
              <a:rPr lang="fr-FR" sz="2200" b="1" dirty="0">
                <a:solidFill>
                  <a:srgbClr val="FFFFFF"/>
                </a:solidFill>
                <a:latin typeface="EC Square Sans Pro" panose="020B0506040000020004" pitchFamily="34" charset="0"/>
              </a:rPr>
              <a:t>la nécessité de protéger notre planète</a:t>
            </a:r>
            <a:r>
              <a:rPr lang="fr-FR" sz="2200" dirty="0">
                <a:solidFill>
                  <a:srgbClr val="FFFFFF"/>
                </a:solidFill>
                <a:latin typeface="EC Square Sans Pro" panose="020B0506040000020004" pitchFamily="34" charset="0"/>
              </a:rPr>
              <a:t>. Il a également été conçu comme une occasion de préserver notre </a:t>
            </a:r>
            <a:r>
              <a:rPr lang="fr-FR" sz="2200" b="1" dirty="0">
                <a:solidFill>
                  <a:srgbClr val="FFFFFF"/>
                </a:solidFill>
                <a:latin typeface="EC Square Sans Pro" panose="020B0506040000020004" pitchFamily="34" charset="0"/>
              </a:rPr>
              <a:t>prospérité future</a:t>
            </a:r>
            <a:r>
              <a:rPr lang="fr-FR" sz="2200" dirty="0">
                <a:solidFill>
                  <a:srgbClr val="FFFFFF"/>
                </a:solidFill>
                <a:latin typeface="EC Square Sans Pro" panose="020B0506040000020004" pitchFamily="34" charset="0"/>
              </a:rPr>
              <a:t>.</a:t>
            </a:r>
          </a:p>
          <a:p>
            <a:pPr marL="285750" indent="-285750">
              <a:buFont typeface="Arial" panose="020B0604020202020204" pitchFamily="34" charset="0"/>
              <a:buChar char="•"/>
            </a:pPr>
            <a:endParaRPr lang="en-US" sz="2200"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dirty="0">
                <a:solidFill>
                  <a:srgbClr val="FFFFFF"/>
                </a:solidFill>
                <a:latin typeface="EC Square Sans Pro" panose="020B0506040000020004" pitchFamily="34" charset="0"/>
              </a:rPr>
              <a:t>Nous continuerons à </a:t>
            </a:r>
            <a:r>
              <a:rPr lang="fr-FR" sz="2200" b="1" dirty="0">
                <a:solidFill>
                  <a:srgbClr val="FFFFFF"/>
                </a:solidFill>
                <a:latin typeface="EC Square Sans Pro" panose="020B0506040000020004" pitchFamily="34" charset="0"/>
              </a:rPr>
              <a:t>soutenir l’industrie européenne</a:t>
            </a:r>
            <a:r>
              <a:rPr lang="fr-FR" sz="2200" dirty="0">
                <a:solidFill>
                  <a:srgbClr val="FFFFFF"/>
                </a:solidFill>
                <a:latin typeface="EC Square Sans Pro" panose="020B0506040000020004" pitchFamily="34" charset="0"/>
              </a:rPr>
              <a:t> tout au long de cette transition. </a:t>
            </a:r>
          </a:p>
          <a:p>
            <a:pPr marL="285750" indent="-285750">
              <a:buFont typeface="Arial" panose="020B0604020202020204" pitchFamily="34" charset="0"/>
              <a:buChar char="•"/>
            </a:pPr>
            <a:endParaRPr lang="en-US" sz="2200"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b="1" dirty="0">
                <a:solidFill>
                  <a:srgbClr val="FFFFFF"/>
                </a:solidFill>
                <a:latin typeface="EC Square Sans Pro" panose="020B0506040000020004" pitchFamily="34" charset="0"/>
              </a:rPr>
              <a:t>L’avenir de notre industrie des technologies propres doit se construire en Europe</a:t>
            </a:r>
            <a:r>
              <a:rPr lang="fr-FR" sz="2200" dirty="0">
                <a:solidFill>
                  <a:srgbClr val="FFFFFF"/>
                </a:solidFill>
                <a:latin typeface="EC Square Sans Pro" panose="020B0506040000020004" pitchFamily="34" charset="0"/>
              </a:rPr>
              <a:t>.</a:t>
            </a:r>
          </a:p>
          <a:p>
            <a:pPr marL="285750" indent="-285750">
              <a:buFont typeface="Arial" panose="020B0604020202020204" pitchFamily="34" charset="0"/>
              <a:buChar char="•"/>
            </a:pPr>
            <a:endParaRPr lang="en-US" sz="2200" b="1" dirty="0">
              <a:solidFill>
                <a:srgbClr val="FFFFFF"/>
              </a:solidFill>
              <a:latin typeface="EC Square Sans Pro" panose="020B0506040000020004" pitchFamily="34" charset="0"/>
            </a:endParaRPr>
          </a:p>
          <a:p>
            <a:pPr marL="285750" indent="-285750">
              <a:buFont typeface="Arial" panose="020B0604020202020204" pitchFamily="34" charset="0"/>
              <a:buChar char="•"/>
            </a:pPr>
            <a:r>
              <a:rPr lang="fr-FR" sz="2200" dirty="0">
                <a:solidFill>
                  <a:srgbClr val="FFFFFF"/>
                </a:solidFill>
                <a:latin typeface="EC Square Sans Pro" panose="020B0506040000020004" pitchFamily="34" charset="0"/>
              </a:rPr>
              <a:t>Avec le </a:t>
            </a:r>
            <a:r>
              <a:rPr lang="fr-FR" sz="2200" b="1" dirty="0">
                <a:solidFill>
                  <a:srgbClr val="FFFFFF"/>
                </a:solidFill>
                <a:latin typeface="EC Square Sans Pro" panose="020B0506040000020004" pitchFamily="34" charset="0"/>
              </a:rPr>
              <a:t>règlement pour une industrie «zéro net»</a:t>
            </a:r>
            <a:r>
              <a:rPr lang="fr-FR" sz="2200" dirty="0">
                <a:solidFill>
                  <a:srgbClr val="FFFFFF"/>
                </a:solidFill>
                <a:latin typeface="EC Square Sans Pro" panose="020B0506040000020004" pitchFamily="34" charset="0"/>
              </a:rPr>
              <a:t> et la </a:t>
            </a:r>
            <a:r>
              <a:rPr lang="fr-FR" sz="2200" b="1" dirty="0">
                <a:solidFill>
                  <a:srgbClr val="FFFFFF"/>
                </a:solidFill>
                <a:latin typeface="EC Square Sans Pro" panose="020B0506040000020004" pitchFamily="34" charset="0"/>
              </a:rPr>
              <a:t>législation sur les matières premières critiques</a:t>
            </a:r>
            <a:r>
              <a:rPr lang="fr-FR" sz="2200" dirty="0">
                <a:solidFill>
                  <a:srgbClr val="FFFFFF"/>
                </a:solidFill>
                <a:latin typeface="EC Square Sans Pro" panose="020B0506040000020004" pitchFamily="34" charset="0"/>
              </a:rPr>
              <a:t> afin de mettre en œuvre le </a:t>
            </a:r>
            <a:r>
              <a:rPr lang="fr-FR" sz="2200" b="1" dirty="0">
                <a:solidFill>
                  <a:srgbClr val="FFFFFF"/>
                </a:solidFill>
                <a:latin typeface="EC Square Sans Pro" panose="020B0506040000020004" pitchFamily="34" charset="0"/>
              </a:rPr>
              <a:t>plan industriel du pacte vert</a:t>
            </a:r>
            <a:r>
              <a:rPr lang="fr-FR" sz="2200" dirty="0">
                <a:solidFill>
                  <a:srgbClr val="FFFFFF"/>
                </a:solidFill>
                <a:latin typeface="EC Square Sans Pro" panose="020B0506040000020004" pitchFamily="34" charset="0"/>
              </a:rPr>
              <a:t>, nous renforçons la position de tête de l’UE dans la course vers la réalisation de l’objectif «zéro net».</a:t>
            </a:r>
            <a:br>
              <a:rPr lang="fr-FR" sz="2400" dirty="0">
                <a:solidFill>
                  <a:srgbClr val="FFFFFF"/>
                </a:solidFill>
                <a:latin typeface="EC Square Sans Pro" panose="020B0506040000020004" pitchFamily="34" charset="0"/>
              </a:rPr>
            </a:br>
            <a:endParaRPr lang="fr-FR" sz="2400" dirty="0">
              <a:solidFill>
                <a:srgbClr val="FFFFFF"/>
              </a:solidFill>
              <a:latin typeface="EC Square Sans Pro" panose="020B0506040000020004" pitchFamily="34" charset="0"/>
            </a:endParaRPr>
          </a:p>
          <a:p>
            <a:pPr marL="285750" indent="-285750">
              <a:buFont typeface="Arial" panose="020B0604020202020204" pitchFamily="34" charset="0"/>
              <a:buChar char="•"/>
            </a:pPr>
            <a:endParaRPr lang="en-US" sz="2400" dirty="0">
              <a:solidFill>
                <a:srgbClr val="FFFFFF"/>
              </a:solidFill>
              <a:latin typeface="EC Square Sans Pro" panose="020B05060400000200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15D3DB08-38A4-343F-519A-85675DD00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287" y="316300"/>
            <a:ext cx="3217876" cy="5909310"/>
          </a:xfrm>
          <a:prstGeom prst="roundRect">
            <a:avLst/>
          </a:prstGeom>
        </p:spPr>
      </p:pic>
    </p:spTree>
    <p:extLst>
      <p:ext uri="{BB962C8B-B14F-4D97-AF65-F5344CB8AC3E}">
        <p14:creationId xmlns:p14="http://schemas.microsoft.com/office/powerpoint/2010/main" val="268177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pattern with dots&#10;&#10;Description automatically generated">
            <a:extLst>
              <a:ext uri="{FF2B5EF4-FFF2-40B4-BE49-F238E27FC236}">
                <a16:creationId xmlns:a16="http://schemas.microsoft.com/office/drawing/2014/main" id="{AA234CC2-921F-EB56-C1E6-025AFAFACB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748" y="171628"/>
            <a:ext cx="6152503" cy="6150674"/>
          </a:xfrm>
          <a:prstGeom prst="rect">
            <a:avLst/>
          </a:prstGeom>
        </p:spPr>
      </p:pic>
      <p:sp>
        <p:nvSpPr>
          <p:cNvPr id="4" name="Title 3">
            <a:extLst>
              <a:ext uri="{FF2B5EF4-FFF2-40B4-BE49-F238E27FC236}">
                <a16:creationId xmlns:a16="http://schemas.microsoft.com/office/drawing/2014/main" id="{A634705E-4C9D-6E51-CBA4-2C3548140D50}"/>
              </a:ext>
            </a:extLst>
          </p:cNvPr>
          <p:cNvSpPr>
            <a:spLocks noGrp="1"/>
          </p:cNvSpPr>
          <p:nvPr>
            <p:ph type="title"/>
          </p:nvPr>
        </p:nvSpPr>
        <p:spPr>
          <a:xfrm>
            <a:off x="222901" y="733662"/>
            <a:ext cx="6759013" cy="396537"/>
          </a:xfrm>
        </p:spPr>
        <p:txBody>
          <a:bodyPr/>
          <a:lstStyle/>
          <a:p>
            <a:r>
              <a:rPr lang="fr-FR" sz="3200" b="1" i="0" u="none" strike="noStrike" baseline="0">
                <a:solidFill>
                  <a:srgbClr val="F9F4EA"/>
                </a:solidFill>
                <a:latin typeface="EC Square Sans Pro" panose="020B0506040000020004" pitchFamily="34" charset="0"/>
              </a:rPr>
              <a:t>CLIMAT ET ÉNERGIE</a:t>
            </a:r>
          </a:p>
        </p:txBody>
      </p:sp>
      <p:sp>
        <p:nvSpPr>
          <p:cNvPr id="7" name="TextBox 6">
            <a:extLst>
              <a:ext uri="{FF2B5EF4-FFF2-40B4-BE49-F238E27FC236}">
                <a16:creationId xmlns:a16="http://schemas.microsoft.com/office/drawing/2014/main" id="{429D1108-93DA-2F27-C782-BDED9243152B}"/>
              </a:ext>
            </a:extLst>
          </p:cNvPr>
          <p:cNvSpPr txBox="1"/>
          <p:nvPr/>
        </p:nvSpPr>
        <p:spPr>
          <a:xfrm>
            <a:off x="218690" y="1628507"/>
            <a:ext cx="6566672" cy="4154984"/>
          </a:xfrm>
          <a:prstGeom prst="rect">
            <a:avLst/>
          </a:prstGeom>
          <a:noFill/>
        </p:spPr>
        <p:txBody>
          <a:bodyPr wrap="square">
            <a:spAutoFit/>
          </a:bodyPr>
          <a:lstStyle/>
          <a:p>
            <a:pPr marL="285750" indent="-285750">
              <a:buFont typeface="Arial" panose="020B0604020202020204" pitchFamily="34" charset="0"/>
              <a:buChar char="•"/>
            </a:pPr>
            <a:r>
              <a:rPr lang="fr-FR" sz="2000" dirty="0">
                <a:solidFill>
                  <a:srgbClr val="FFFFFF"/>
                </a:solidFill>
                <a:latin typeface="EC Square Sans Pro" panose="020B0506040000020004" pitchFamily="34" charset="0"/>
              </a:rPr>
              <a:t>La Commission a réussi à </a:t>
            </a:r>
            <a:r>
              <a:rPr lang="fr-FR" sz="2000" b="1" dirty="0">
                <a:solidFill>
                  <a:srgbClr val="FFFFFF"/>
                </a:solidFill>
                <a:latin typeface="EC Square Sans Pro" panose="020B0506040000020004" pitchFamily="34" charset="0"/>
              </a:rPr>
              <a:t>contrer la «guerre de l’énergie» menée par la Russie</a:t>
            </a:r>
            <a:r>
              <a:rPr lang="fr-FR" sz="2000" dirty="0">
                <a:solidFill>
                  <a:srgbClr val="FFFFFF"/>
                </a:solidFill>
                <a:latin typeface="EC Square Sans Pro" panose="020B0506040000020004" pitchFamily="34" charset="0"/>
              </a:rPr>
              <a:t> </a:t>
            </a:r>
            <a:r>
              <a:rPr lang="fr-FR" sz="2000" b="1" dirty="0">
                <a:solidFill>
                  <a:srgbClr val="FFFFFF"/>
                </a:solidFill>
                <a:latin typeface="EC Square Sans Pro" panose="020B0506040000020004" pitchFamily="34" charset="0"/>
              </a:rPr>
              <a:t>contre l’économie de l’UE</a:t>
            </a:r>
            <a:r>
              <a:rPr lang="fr-FR" sz="2000" dirty="0">
                <a:solidFill>
                  <a:srgbClr val="FFFFFF"/>
                </a:solidFill>
                <a:latin typeface="EC Square Sans Pro" panose="020B0506040000020004" pitchFamily="34" charset="0"/>
              </a:rPr>
              <a:t>, grâce au </a:t>
            </a:r>
            <a:r>
              <a:rPr lang="fr-FR" sz="2000" b="1" dirty="0">
                <a:solidFill>
                  <a:srgbClr val="FFFFFF"/>
                </a:solidFill>
                <a:latin typeface="EC Square Sans Pro" panose="020B0506040000020004" pitchFamily="34" charset="0"/>
              </a:rPr>
              <a:t>plan </a:t>
            </a:r>
            <a:r>
              <a:rPr lang="fr-FR" sz="2000" b="1" dirty="0" err="1">
                <a:solidFill>
                  <a:srgbClr val="FFFFFF"/>
                </a:solidFill>
                <a:latin typeface="EC Square Sans Pro" panose="020B0506040000020004" pitchFamily="34" charset="0"/>
              </a:rPr>
              <a:t>REPowerEU</a:t>
            </a:r>
            <a:r>
              <a:rPr lang="fr-FR" sz="2000" dirty="0">
                <a:solidFill>
                  <a:srgbClr val="FFFFFF"/>
                </a:solidFill>
                <a:latin typeface="EC Square Sans Pro" panose="020B0506040000020004" pitchFamily="34" charset="0"/>
              </a:rPr>
              <a:t> qui permet de garantir notre sécurité énergétique en prévoyant des approvisionnements diversifiés provenant de partenaires fiables, des réserves de gaz bien remplies, des économies d’énergie et une accélération du déploiement des énergies renouvelables. </a:t>
            </a:r>
          </a:p>
          <a:p>
            <a:pPr marL="285750" indent="-285750">
              <a:buFont typeface="Arial" panose="020B0604020202020204" pitchFamily="34" charset="0"/>
              <a:buChar char="•"/>
            </a:pPr>
            <a:endParaRPr lang="en-US" sz="2400" dirty="0">
              <a:solidFill>
                <a:srgbClr val="FFFFFF"/>
              </a:solidFill>
              <a:latin typeface="EC Square Sans Pro" panose="020B0506040000020004" pitchFamily="34" charset="0"/>
            </a:endParaRPr>
          </a:p>
          <a:p>
            <a:pPr marL="800100" lvl="1" indent="-342900">
              <a:buFont typeface="Wingdings" panose="05000000000000000000" pitchFamily="2" charset="2"/>
              <a:buChar char="Ø"/>
            </a:pPr>
            <a:r>
              <a:rPr lang="fr-FR" sz="2000" i="1" dirty="0">
                <a:solidFill>
                  <a:srgbClr val="FFFFFF"/>
                </a:solidFill>
                <a:latin typeface="EC Square Sans Pro" panose="020B0506040000020004" pitchFamily="34" charset="0"/>
              </a:rPr>
              <a:t>En 2022, le taux de remplissage des réserves de gaz européennes a atteint des niveaux record, s’établissant à plus de 95 % et dépassant l’objectif de 80 % au 1</a:t>
            </a:r>
            <a:r>
              <a:rPr lang="fr-FR" sz="2000" i="1" baseline="30000" dirty="0">
                <a:solidFill>
                  <a:srgbClr val="FFFFFF"/>
                </a:solidFill>
                <a:latin typeface="EC Square Sans Pro" panose="020B0506040000020004" pitchFamily="34" charset="0"/>
              </a:rPr>
              <a:t>er</a:t>
            </a:r>
            <a:r>
              <a:rPr lang="fr-FR" sz="2000" i="1" dirty="0">
                <a:solidFill>
                  <a:srgbClr val="FFFFFF"/>
                </a:solidFill>
                <a:latin typeface="EC Square Sans Pro" panose="020B0506040000020004" pitchFamily="34" charset="0"/>
              </a:rPr>
              <a:t> novembre 2022.</a:t>
            </a:r>
          </a:p>
        </p:txBody>
      </p:sp>
      <p:pic>
        <p:nvPicPr>
          <p:cNvPr id="2" name="Picture 1" descr="A circular pattern with dots&#10;&#10;Description automatically generated">
            <a:extLst>
              <a:ext uri="{FF2B5EF4-FFF2-40B4-BE49-F238E27FC236}">
                <a16:creationId xmlns:a16="http://schemas.microsoft.com/office/drawing/2014/main" id="{BE7E6C15-DE20-5DB1-6F57-20BAE2CA5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1102" y="5699759"/>
            <a:ext cx="5747534" cy="5745825"/>
          </a:xfrm>
          <a:prstGeom prst="rect">
            <a:avLst/>
          </a:prstGeom>
        </p:spPr>
      </p:pic>
      <p:pic>
        <p:nvPicPr>
          <p:cNvPr id="6" name="Picture 5" descr="A screenshot of a graph&#10;&#10;Description automatically generated">
            <a:extLst>
              <a:ext uri="{FF2B5EF4-FFF2-40B4-BE49-F238E27FC236}">
                <a16:creationId xmlns:a16="http://schemas.microsoft.com/office/drawing/2014/main" id="{E3FB374F-1F64-A862-C8C3-AA8535A49C2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79955" y="214358"/>
            <a:ext cx="3113102" cy="6345252"/>
          </a:xfrm>
          <a:prstGeom prst="roundRect">
            <a:avLst/>
          </a:prstGeom>
        </p:spPr>
      </p:pic>
    </p:spTree>
    <p:extLst>
      <p:ext uri="{BB962C8B-B14F-4D97-AF65-F5344CB8AC3E}">
        <p14:creationId xmlns:p14="http://schemas.microsoft.com/office/powerpoint/2010/main" val="135073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9242" y="-2082840"/>
            <a:ext cx="6009608" cy="6007822"/>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341451" y="336296"/>
            <a:ext cx="8101794"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ÉCONOMIE, SOCIAL ET COMPÉTITIVITÉ</a:t>
            </a:r>
          </a:p>
        </p:txBody>
      </p:sp>
      <p:sp>
        <p:nvSpPr>
          <p:cNvPr id="10" name="TextBox 9">
            <a:extLst>
              <a:ext uri="{FF2B5EF4-FFF2-40B4-BE49-F238E27FC236}">
                <a16:creationId xmlns:a16="http://schemas.microsoft.com/office/drawing/2014/main" id="{10FF1469-0D01-ABCB-F996-30D9E27D0C48}"/>
              </a:ext>
            </a:extLst>
          </p:cNvPr>
          <p:cNvSpPr txBox="1"/>
          <p:nvPr/>
        </p:nvSpPr>
        <p:spPr>
          <a:xfrm>
            <a:off x="341451" y="1576693"/>
            <a:ext cx="3657981" cy="2277547"/>
          </a:xfrm>
          <a:prstGeom prst="rect">
            <a:avLst/>
          </a:prstGeom>
          <a:noFill/>
        </p:spPr>
        <p:txBody>
          <a:bodyPr wrap="square">
            <a:spAutoFit/>
          </a:bodyPr>
          <a:lstStyle/>
          <a:p>
            <a:r>
              <a:rPr lang="fr-FR" sz="2200" i="0" u="none" strike="noStrike" baseline="0" dirty="0">
                <a:solidFill>
                  <a:srgbClr val="272795"/>
                </a:solidFill>
                <a:latin typeface="EC Square Sans Pro" panose="020B0506040000020004" pitchFamily="34" charset="0"/>
              </a:rPr>
              <a:t>Cette année, nous avons célébré le </a:t>
            </a:r>
            <a:r>
              <a:rPr lang="fr-FR" sz="2200" b="1" i="0" u="none" strike="noStrike" baseline="0" dirty="0">
                <a:solidFill>
                  <a:srgbClr val="272795"/>
                </a:solidFill>
                <a:latin typeface="EC Square Sans Pro" panose="020B0506040000020004" pitchFamily="34" charset="0"/>
              </a:rPr>
              <a:t>30</a:t>
            </a:r>
            <a:r>
              <a:rPr lang="fr-FR" sz="2200" b="1" i="0" u="none" strike="noStrike" baseline="30000" dirty="0">
                <a:solidFill>
                  <a:srgbClr val="272795"/>
                </a:solidFill>
                <a:latin typeface="EC Square Sans Pro" panose="020B0506040000020004" pitchFamily="34" charset="0"/>
              </a:rPr>
              <a:t>e</a:t>
            </a:r>
            <a:r>
              <a:rPr lang="fr-FR" sz="2200" b="1" i="0" u="none" strike="noStrike" baseline="0" dirty="0">
                <a:solidFill>
                  <a:srgbClr val="272795"/>
                </a:solidFill>
                <a:latin typeface="EC Square Sans Pro" panose="020B0506040000020004" pitchFamily="34" charset="0"/>
              </a:rPr>
              <a:t> anniversaire </a:t>
            </a:r>
            <a:br>
              <a:rPr lang="fr-FR" sz="2200" b="1" i="0" u="none" strike="noStrike" baseline="0" dirty="0">
                <a:solidFill>
                  <a:srgbClr val="272795"/>
                </a:solidFill>
                <a:latin typeface="EC Square Sans Pro" panose="020B0506040000020004" pitchFamily="34" charset="0"/>
              </a:rPr>
            </a:br>
            <a:r>
              <a:rPr lang="fr-FR" sz="2200" b="1" i="0" u="none" strike="noStrike" baseline="0" dirty="0">
                <a:solidFill>
                  <a:srgbClr val="272795"/>
                </a:solidFill>
                <a:latin typeface="EC Square Sans Pro" panose="020B0506040000020004" pitchFamily="34" charset="0"/>
              </a:rPr>
              <a:t>du marché unique</a:t>
            </a:r>
            <a:r>
              <a:rPr lang="fr-FR" sz="2200" i="0" u="none" strike="noStrike" baseline="0" dirty="0">
                <a:solidFill>
                  <a:srgbClr val="272795"/>
                </a:solidFill>
                <a:latin typeface="EC Square Sans Pro" panose="020B0506040000020004" pitchFamily="34" charset="0"/>
              </a:rPr>
              <a:t>, fondement de la compétitivité durable de l’Union européenne.</a:t>
            </a:r>
          </a:p>
          <a:p>
            <a:endParaRPr lang="en-US" sz="1000" dirty="0">
              <a:solidFill>
                <a:srgbClr val="272795"/>
              </a:solidFill>
              <a:latin typeface="EC Square Sans Pro" panose="020B0506040000020004" pitchFamily="34" charset="0"/>
            </a:endParaRPr>
          </a:p>
        </p:txBody>
      </p:sp>
      <p:pic>
        <p:nvPicPr>
          <p:cNvPr id="6" name="Picture 5" descr="A yellow and black circular pattern&#10;&#10;Description automatically generated">
            <a:extLst>
              <a:ext uri="{FF2B5EF4-FFF2-40B4-BE49-F238E27FC236}">
                <a16:creationId xmlns:a16="http://schemas.microsoft.com/office/drawing/2014/main" id="{7F59C0A8-8A8D-76E6-2EB8-78DF1C74AD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6285" y="3924982"/>
            <a:ext cx="7061548" cy="7059449"/>
          </a:xfrm>
          <a:prstGeom prst="rect">
            <a:avLst/>
          </a:prstGeom>
        </p:spPr>
      </p:pic>
      <p:pic>
        <p:nvPicPr>
          <p:cNvPr id="3" name="Picture 2" descr="A map of europe with blue lines and white text&#10;&#10;Description automatically generated">
            <a:extLst>
              <a:ext uri="{FF2B5EF4-FFF2-40B4-BE49-F238E27FC236}">
                <a16:creationId xmlns:a16="http://schemas.microsoft.com/office/drawing/2014/main" id="{1474BFF8-A689-B6C3-645E-58752AD2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264" y="1128044"/>
            <a:ext cx="7181189" cy="4898795"/>
          </a:xfrm>
          <a:prstGeom prst="roundRect">
            <a:avLst/>
          </a:prstGeom>
        </p:spPr>
      </p:pic>
    </p:spTree>
    <p:extLst>
      <p:ext uri="{BB962C8B-B14F-4D97-AF65-F5344CB8AC3E}">
        <p14:creationId xmlns:p14="http://schemas.microsoft.com/office/powerpoint/2010/main" val="421378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ack circular pattern&#10;&#10;Description automatically generated">
            <a:extLst>
              <a:ext uri="{FF2B5EF4-FFF2-40B4-BE49-F238E27FC236}">
                <a16:creationId xmlns:a16="http://schemas.microsoft.com/office/drawing/2014/main" id="{D3F91C99-DD90-246C-7DD8-93DA62E00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5267" y="53209"/>
            <a:ext cx="5969742" cy="5967968"/>
          </a:xfrm>
          <a:prstGeom prst="rect">
            <a:avLst/>
          </a:prstGeom>
        </p:spPr>
      </p:pic>
      <p:sp>
        <p:nvSpPr>
          <p:cNvPr id="8" name="TextBox 7">
            <a:extLst>
              <a:ext uri="{FF2B5EF4-FFF2-40B4-BE49-F238E27FC236}">
                <a16:creationId xmlns:a16="http://schemas.microsoft.com/office/drawing/2014/main" id="{A21CD35B-BDBF-4866-B719-07D3EE2EB842}"/>
              </a:ext>
            </a:extLst>
          </p:cNvPr>
          <p:cNvSpPr txBox="1"/>
          <p:nvPr/>
        </p:nvSpPr>
        <p:spPr>
          <a:xfrm>
            <a:off x="341451" y="336296"/>
            <a:ext cx="8101794" cy="584775"/>
          </a:xfrm>
          <a:prstGeom prst="rect">
            <a:avLst/>
          </a:prstGeom>
          <a:noFill/>
        </p:spPr>
        <p:txBody>
          <a:bodyPr wrap="square">
            <a:spAutoFit/>
          </a:bodyPr>
          <a:lstStyle/>
          <a:p>
            <a:r>
              <a:rPr lang="fr-FR" sz="3200" b="1" i="0" u="none" strike="noStrike" baseline="0">
                <a:solidFill>
                  <a:srgbClr val="272795"/>
                </a:solidFill>
                <a:latin typeface="EC Square Sans Pro" panose="020B0506040000020004" pitchFamily="34" charset="0"/>
              </a:rPr>
              <a:t>ÉCONOMIE, SOCIAL ET COMPÉTITIVITÉ</a:t>
            </a:r>
          </a:p>
        </p:txBody>
      </p:sp>
      <p:sp>
        <p:nvSpPr>
          <p:cNvPr id="10" name="TextBox 9">
            <a:extLst>
              <a:ext uri="{FF2B5EF4-FFF2-40B4-BE49-F238E27FC236}">
                <a16:creationId xmlns:a16="http://schemas.microsoft.com/office/drawing/2014/main" id="{10FF1469-0D01-ABCB-F996-30D9E27D0C48}"/>
              </a:ext>
            </a:extLst>
          </p:cNvPr>
          <p:cNvSpPr txBox="1"/>
          <p:nvPr/>
        </p:nvSpPr>
        <p:spPr>
          <a:xfrm>
            <a:off x="341451" y="1276144"/>
            <a:ext cx="4803117" cy="923330"/>
          </a:xfrm>
          <a:prstGeom prst="rect">
            <a:avLst/>
          </a:prstGeom>
          <a:noFill/>
        </p:spPr>
        <p:txBody>
          <a:bodyPr wrap="square">
            <a:spAutoFit/>
          </a:bodyPr>
          <a:lstStyle/>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Grâce à </a:t>
            </a:r>
            <a:r>
              <a:rPr lang="fr-FR" sz="2200" b="1" dirty="0" err="1">
                <a:solidFill>
                  <a:srgbClr val="272795"/>
                </a:solidFill>
                <a:latin typeface="EC Square Sans Pro" panose="020B0506040000020004" pitchFamily="34" charset="0"/>
              </a:rPr>
              <a:t>NextGenerationEU</a:t>
            </a:r>
            <a:r>
              <a:rPr lang="fr-FR" sz="2200" dirty="0">
                <a:solidFill>
                  <a:srgbClr val="272795"/>
                </a:solidFill>
                <a:latin typeface="EC Square Sans Pro" panose="020B0506040000020004" pitchFamily="34" charset="0"/>
              </a:rPr>
              <a:t>, l’Europe est proche du plein emploi.</a:t>
            </a:r>
          </a:p>
          <a:p>
            <a:pPr marL="285750" indent="-285750">
              <a:buFont typeface="Arial" panose="020B0604020202020204" pitchFamily="34" charset="0"/>
              <a:buChar char="•"/>
            </a:pPr>
            <a:endParaRPr lang="en-US" sz="1000" dirty="0">
              <a:solidFill>
                <a:srgbClr val="272795"/>
              </a:solidFill>
              <a:latin typeface="EC Square Sans Pro" panose="020B0506040000020004" pitchFamily="34" charset="0"/>
            </a:endParaRPr>
          </a:p>
        </p:txBody>
      </p:sp>
      <p:sp>
        <p:nvSpPr>
          <p:cNvPr id="2" name="TextBox 1">
            <a:extLst>
              <a:ext uri="{FF2B5EF4-FFF2-40B4-BE49-F238E27FC236}">
                <a16:creationId xmlns:a16="http://schemas.microsoft.com/office/drawing/2014/main" id="{906E31A3-0B43-79EF-E996-E05C4881CB89}"/>
              </a:ext>
            </a:extLst>
          </p:cNvPr>
          <p:cNvSpPr txBox="1"/>
          <p:nvPr/>
        </p:nvSpPr>
        <p:spPr>
          <a:xfrm>
            <a:off x="239193" y="5216747"/>
            <a:ext cx="9810750" cy="1107996"/>
          </a:xfrm>
          <a:prstGeom prst="rect">
            <a:avLst/>
          </a:prstGeom>
          <a:noFill/>
        </p:spPr>
        <p:txBody>
          <a:bodyPr wrap="square" rtlCol="0">
            <a:spAutoFit/>
          </a:bodyPr>
          <a:lstStyle/>
          <a:p>
            <a:pPr marL="285750" indent="-285750">
              <a:buFont typeface="Arial" panose="020B0604020202020204" pitchFamily="34" charset="0"/>
              <a:buChar char="•"/>
            </a:pPr>
            <a:r>
              <a:rPr lang="fr-FR" sz="2200" dirty="0">
                <a:solidFill>
                  <a:srgbClr val="272795"/>
                </a:solidFill>
                <a:latin typeface="EC Square Sans Pro" panose="020B0506040000020004" pitchFamily="34" charset="0"/>
              </a:rPr>
              <a:t>Nous avons baptisé 2023 «</a:t>
            </a:r>
            <a:r>
              <a:rPr lang="fr-FR" sz="2200" b="1" dirty="0">
                <a:solidFill>
                  <a:srgbClr val="272795"/>
                </a:solidFill>
                <a:latin typeface="EC Square Sans Pro" panose="020B0506040000020004" pitchFamily="34" charset="0"/>
              </a:rPr>
              <a:t>Année européenne des compétences</a:t>
            </a:r>
            <a:r>
              <a:rPr lang="fr-FR" sz="2200" dirty="0">
                <a:solidFill>
                  <a:srgbClr val="272795"/>
                </a:solidFill>
                <a:latin typeface="EC Square Sans Pro" panose="020B0506040000020004" pitchFamily="34" charset="0"/>
              </a:rPr>
              <a:t>» afin de donner un nouvel élan à l’apprentissage tout au long de la vie, en aidant citoyens et entreprises à contribuer pleinement aux transitions écologique et numérique.</a:t>
            </a:r>
          </a:p>
        </p:txBody>
      </p:sp>
      <p:sp>
        <p:nvSpPr>
          <p:cNvPr id="3" name="TextBox 2">
            <a:extLst>
              <a:ext uri="{FF2B5EF4-FFF2-40B4-BE49-F238E27FC236}">
                <a16:creationId xmlns:a16="http://schemas.microsoft.com/office/drawing/2014/main" id="{94D8C392-3CF8-40B5-8201-43F028EC0B6B}"/>
              </a:ext>
            </a:extLst>
          </p:cNvPr>
          <p:cNvSpPr txBox="1"/>
          <p:nvPr/>
        </p:nvSpPr>
        <p:spPr>
          <a:xfrm>
            <a:off x="341451" y="2630361"/>
            <a:ext cx="4640124" cy="2123658"/>
          </a:xfrm>
          <a:prstGeom prst="rect">
            <a:avLst/>
          </a:prstGeom>
          <a:noFill/>
        </p:spPr>
        <p:txBody>
          <a:bodyPr wrap="square" rtlCol="0">
            <a:spAutoFit/>
          </a:bodyPr>
          <a:lstStyle/>
          <a:p>
            <a:pPr marL="285750" indent="-285750">
              <a:buFont typeface="Arial" panose="020B0604020202020204" pitchFamily="34" charset="0"/>
              <a:buChar char="•"/>
            </a:pPr>
            <a:r>
              <a:rPr lang="fr-FR" sz="2200" b="1" dirty="0">
                <a:solidFill>
                  <a:srgbClr val="272795"/>
                </a:solidFill>
                <a:latin typeface="EC Square Sans Pro" panose="020B0506040000020004" pitchFamily="34" charset="0"/>
              </a:rPr>
              <a:t>SURE</a:t>
            </a:r>
            <a:r>
              <a:rPr lang="fr-FR" sz="2200" dirty="0">
                <a:solidFill>
                  <a:srgbClr val="272795"/>
                </a:solidFill>
                <a:latin typeface="EC Square Sans Pro" panose="020B0506040000020004" pitchFamily="34" charset="0"/>
              </a:rPr>
              <a:t>, la toute première initiative européenne visant à soutenir le chômage partiel, </a:t>
            </a:r>
            <a:r>
              <a:rPr lang="fr-FR" sz="2200" b="1" dirty="0">
                <a:solidFill>
                  <a:srgbClr val="272795"/>
                </a:solidFill>
                <a:latin typeface="EC Square Sans Pro" panose="020B0506040000020004" pitchFamily="34" charset="0"/>
              </a:rPr>
              <a:t>nous a permis de sauver 40 millions d’emplois</a:t>
            </a:r>
            <a:r>
              <a:rPr lang="fr-FR" sz="2200" dirty="0">
                <a:solidFill>
                  <a:srgbClr val="272795"/>
                </a:solidFill>
                <a:latin typeface="EC Square Sans Pro" panose="020B0506040000020004" pitchFamily="34" charset="0"/>
              </a:rPr>
              <a:t>. C’est l’économie sociale de marché européenne en action.</a:t>
            </a:r>
          </a:p>
        </p:txBody>
      </p:sp>
      <p:pic>
        <p:nvPicPr>
          <p:cNvPr id="6" name="Picture 5" descr="A graph and chart on a white background&#10;&#10;Description automatically generated">
            <a:extLst>
              <a:ext uri="{FF2B5EF4-FFF2-40B4-BE49-F238E27FC236}">
                <a16:creationId xmlns:a16="http://schemas.microsoft.com/office/drawing/2014/main" id="{1C3DC871-067B-B307-CC33-3D32192A90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33202" y="1183666"/>
            <a:ext cx="6673871" cy="3707053"/>
          </a:xfrm>
          <a:prstGeom prst="roundRect">
            <a:avLst/>
          </a:prstGeom>
        </p:spPr>
      </p:pic>
    </p:spTree>
    <p:extLst>
      <p:ext uri="{BB962C8B-B14F-4D97-AF65-F5344CB8AC3E}">
        <p14:creationId xmlns:p14="http://schemas.microsoft.com/office/powerpoint/2010/main" val="3081554900"/>
      </p:ext>
    </p:extLst>
  </p:cSld>
  <p:clrMapOvr>
    <a:masterClrMapping/>
  </p:clrMapOvr>
</p:sld>
</file>

<file path=ppt/theme/theme1.xml><?xml version="1.0" encoding="utf-8"?>
<a:theme xmlns:a="http://schemas.openxmlformats.org/drawingml/2006/main" name="Office Theme">
  <a:themeElements>
    <a:clrScheme name="SOTEU  2023">
      <a:dk1>
        <a:srgbClr val="4D4D4D"/>
      </a:dk1>
      <a:lt1>
        <a:srgbClr val="FFFFFF"/>
      </a:lt1>
      <a:dk2>
        <a:srgbClr val="003399"/>
      </a:dk2>
      <a:lt2>
        <a:srgbClr val="D3E8F9"/>
      </a:lt2>
      <a:accent1>
        <a:srgbClr val="282896"/>
      </a:accent1>
      <a:accent2>
        <a:srgbClr val="5D5DFD"/>
      </a:accent2>
      <a:accent3>
        <a:srgbClr val="9F65F5"/>
      </a:accent3>
      <a:accent4>
        <a:srgbClr val="C00000"/>
      </a:accent4>
      <a:accent5>
        <a:srgbClr val="F58652"/>
      </a:accent5>
      <a:accent6>
        <a:srgbClr val="FFD500"/>
      </a:accent6>
      <a:hlink>
        <a:srgbClr val="5D5DFD"/>
      </a:hlink>
      <a:folHlink>
        <a:srgbClr val="F5865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1257</TotalTime>
  <Words>2522</Words>
  <Application>Microsoft Office PowerPoint</Application>
  <PresentationFormat>Widescreen</PresentationFormat>
  <Paragraphs>162</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EC Square Sans Cond Pro</vt:lpstr>
      <vt:lpstr>EC Square Sans Pro</vt:lpstr>
      <vt:lpstr>Wingdings</vt:lpstr>
      <vt:lpstr>Office Theme</vt:lpstr>
      <vt:lpstr>ÉTAT DE L’UNION 2023</vt:lpstr>
      <vt:lpstr>PowerPoint Presentation</vt:lpstr>
      <vt:lpstr>PowerPoint Presentation</vt:lpstr>
      <vt:lpstr>PowerPoint Presentation</vt:lpstr>
      <vt:lpstr>PowerPoint Presentation</vt:lpstr>
      <vt:lpstr>CLIMAT ET ÉNERGIE</vt:lpstr>
      <vt:lpstr>CLIMAT ET ÉNERGIE</vt:lpstr>
      <vt:lpstr>PowerPoint Presentation</vt:lpstr>
      <vt:lpstr>PowerPoint Presentation</vt:lpstr>
      <vt:lpstr>PowerPoint Presentation</vt:lpstr>
      <vt:lpstr>PowerPoint Presentation</vt:lpstr>
      <vt:lpstr>SOLIDARITÉ AVEC L’UKRAINE</vt:lpstr>
      <vt:lpstr>SOLIDARITÉ AVEC L’UKRAINE</vt:lpstr>
      <vt:lpstr>PowerPoint Presentation</vt:lpstr>
      <vt:lpstr>PowerPoint Presentation</vt:lpstr>
      <vt:lpstr>PowerPoint Presentation</vt:lpstr>
      <vt:lpstr>PowerPoint Presentation</vt:lpstr>
      <vt:lpstr>PowerPoint Presentation</vt:lpstr>
      <vt:lpstr>PowerPoint Presentation</vt:lpstr>
      <vt:lpstr>CLIMAT ET ÉNERGIE</vt:lpstr>
      <vt:lpstr>PowerPoint Presentation</vt:lpstr>
      <vt:lpstr>PowerPoint Presentation</vt:lpstr>
      <vt:lpstr>SOLIDARITÉ AVEC L’UKRAINE</vt:lpstr>
      <vt:lpstr>PowerPoint Presentation</vt:lpstr>
      <vt:lpstr>PowerPoint Presentation</vt:lpstr>
      <vt:lpstr>PowerPoint Presentation</vt:lpstr>
      <vt:lpstr>Merci!</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SOTEU2023</dc:title>
  <dc:creator>BAGNATO Sergio (COMM-EXT)</dc:creator>
  <cp:lastModifiedBy>RUST Simeon (COMM)</cp:lastModifiedBy>
  <cp:revision>168</cp:revision>
  <dcterms:created xsi:type="dcterms:W3CDTF">2023-08-28T08:20:09Z</dcterms:created>
  <dcterms:modified xsi:type="dcterms:W3CDTF">2023-10-04T15:27:05Z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2023-08-28T08:20:10Z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a5c6c566-1e26-41ee-8502-bd0f164b04cb</vt:lpwstr>
  </property>
  <property fmtid="{D5CDD505-2E9C-101B-9397-08002B2CF9AE}" pid="8" name="MSIP_Label_6bd9ddd1-4d20-43f6-abfa-fc3c07406f94_ContentBits">
    <vt:lpwstr>0</vt:lpwstr>
  </property>
</Properties>
</file>